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57" r:id="rId4"/>
    <p:sldId id="261" r:id="rId5"/>
    <p:sldId id="260" r:id="rId6"/>
    <p:sldId id="262" r:id="rId7"/>
    <p:sldId id="263" r:id="rId8"/>
    <p:sldId id="264" r:id="rId9"/>
    <p:sldId id="265" r:id="rId10"/>
    <p:sldId id="267" r:id="rId11"/>
    <p:sldId id="269" r:id="rId12"/>
    <p:sldId id="283" r:id="rId13"/>
    <p:sldId id="268" r:id="rId14"/>
    <p:sldId id="272" r:id="rId15"/>
    <p:sldId id="271" r:id="rId16"/>
    <p:sldId id="284" r:id="rId17"/>
    <p:sldId id="273" r:id="rId18"/>
    <p:sldId id="285" r:id="rId19"/>
    <p:sldId id="293" r:id="rId20"/>
    <p:sldId id="286" r:id="rId21"/>
    <p:sldId id="287" r:id="rId22"/>
    <p:sldId id="288" r:id="rId23"/>
    <p:sldId id="289" r:id="rId24"/>
    <p:sldId id="290" r:id="rId25"/>
    <p:sldId id="291" r:id="rId26"/>
    <p:sldId id="292" r:id="rId27"/>
    <p:sldId id="294" r:id="rId28"/>
    <p:sldId id="295" r:id="rId29"/>
    <p:sldId id="280" r:id="rId30"/>
    <p:sldId id="282"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67153" autoAdjust="0"/>
  </p:normalViewPr>
  <p:slideViewPr>
    <p:cSldViewPr snapToGrid="0">
      <p:cViewPr varScale="1">
        <p:scale>
          <a:sx n="49" d="100"/>
          <a:sy n="49" d="100"/>
        </p:scale>
        <p:origin x="15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CE973-C83C-4D3F-9C16-F728EC7264D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3D8CD767-104F-48B0-BA60-1DDEA5BDCB5D}">
      <dgm:prSet phldrT="[Tekst]"/>
      <dgm:spPr/>
      <dgm:t>
        <a:bodyPr/>
        <a:lstStyle/>
        <a:p>
          <a:r>
            <a:rPr lang="nl-NL" dirty="0" smtClean="0"/>
            <a:t>Huisvesting</a:t>
          </a:r>
          <a:endParaRPr lang="nl-NL" dirty="0"/>
        </a:p>
      </dgm:t>
    </dgm:pt>
    <dgm:pt modelId="{01339ADA-E9D6-4C57-99C4-377265648099}" type="parTrans" cxnId="{DA0E6E27-1E7B-4BC1-B6C6-7845CAA8AFF1}">
      <dgm:prSet/>
      <dgm:spPr/>
      <dgm:t>
        <a:bodyPr/>
        <a:lstStyle/>
        <a:p>
          <a:endParaRPr lang="nl-NL"/>
        </a:p>
      </dgm:t>
    </dgm:pt>
    <dgm:pt modelId="{EC079EED-984F-4AF7-B1A4-411D2F66AA59}" type="sibTrans" cxnId="{DA0E6E27-1E7B-4BC1-B6C6-7845CAA8AFF1}">
      <dgm:prSet/>
      <dgm:spPr/>
      <dgm:t>
        <a:bodyPr/>
        <a:lstStyle/>
        <a:p>
          <a:endParaRPr lang="nl-NL"/>
        </a:p>
      </dgm:t>
    </dgm:pt>
    <dgm:pt modelId="{716C7BE2-CF38-4E1E-A7A5-58AE616CED76}">
      <dgm:prSet phldrT="[Tekst]"/>
      <dgm:spPr/>
      <dgm:t>
        <a:bodyPr/>
        <a:lstStyle/>
        <a:p>
          <a:r>
            <a:rPr lang="nl-NL" dirty="0" smtClean="0"/>
            <a:t>Gezondheid</a:t>
          </a:r>
          <a:endParaRPr lang="nl-NL" dirty="0"/>
        </a:p>
      </dgm:t>
    </dgm:pt>
    <dgm:pt modelId="{679C61DA-25C1-4B15-8B42-BC4F3E7DF0FE}" type="parTrans" cxnId="{A0D96CF6-ED9C-45FE-A4CB-CAE5B88502FA}">
      <dgm:prSet/>
      <dgm:spPr/>
      <dgm:t>
        <a:bodyPr/>
        <a:lstStyle/>
        <a:p>
          <a:endParaRPr lang="nl-NL"/>
        </a:p>
      </dgm:t>
    </dgm:pt>
    <dgm:pt modelId="{3EB11929-BBA7-4E90-B25E-D8DF93DC201C}" type="sibTrans" cxnId="{A0D96CF6-ED9C-45FE-A4CB-CAE5B88502FA}">
      <dgm:prSet/>
      <dgm:spPr/>
      <dgm:t>
        <a:bodyPr/>
        <a:lstStyle/>
        <a:p>
          <a:endParaRPr lang="nl-NL"/>
        </a:p>
      </dgm:t>
    </dgm:pt>
    <dgm:pt modelId="{E0F57A4A-064C-470E-BE7D-525192CAFA18}">
      <dgm:prSet phldrT="[Tekst]"/>
      <dgm:spPr/>
      <dgm:t>
        <a:bodyPr/>
        <a:lstStyle/>
        <a:p>
          <a:r>
            <a:rPr lang="nl-NL" dirty="0" smtClean="0"/>
            <a:t>Gedrag</a:t>
          </a:r>
          <a:endParaRPr lang="nl-NL" dirty="0"/>
        </a:p>
      </dgm:t>
    </dgm:pt>
    <dgm:pt modelId="{3DC20B03-57AB-4E34-832A-293E16A7A10D}" type="parTrans" cxnId="{9A25F3D5-5F01-46DD-BA3C-973E46B5E706}">
      <dgm:prSet/>
      <dgm:spPr/>
      <dgm:t>
        <a:bodyPr/>
        <a:lstStyle/>
        <a:p>
          <a:endParaRPr lang="nl-NL"/>
        </a:p>
      </dgm:t>
    </dgm:pt>
    <dgm:pt modelId="{E0903451-9498-4E2B-BBAA-B0E1D52D6F41}" type="sibTrans" cxnId="{9A25F3D5-5F01-46DD-BA3C-973E46B5E706}">
      <dgm:prSet/>
      <dgm:spPr/>
      <dgm:t>
        <a:bodyPr/>
        <a:lstStyle/>
        <a:p>
          <a:endParaRPr lang="nl-NL"/>
        </a:p>
      </dgm:t>
    </dgm:pt>
    <dgm:pt modelId="{1728CB48-C6D0-460A-B28C-CE69E0B65A86}" type="pres">
      <dgm:prSet presAssocID="{BAFCE973-C83C-4D3F-9C16-F728EC7264D8}" presName="Name0" presStyleCnt="0">
        <dgm:presLayoutVars>
          <dgm:dir/>
          <dgm:resizeHandles val="exact"/>
        </dgm:presLayoutVars>
      </dgm:prSet>
      <dgm:spPr/>
      <dgm:t>
        <a:bodyPr/>
        <a:lstStyle/>
        <a:p>
          <a:endParaRPr lang="nl-NL"/>
        </a:p>
      </dgm:t>
    </dgm:pt>
    <dgm:pt modelId="{CD21DA97-6E99-4005-B199-59423DA234B1}" type="pres">
      <dgm:prSet presAssocID="{3D8CD767-104F-48B0-BA60-1DDEA5BDCB5D}" presName="node" presStyleLbl="node1" presStyleIdx="0" presStyleCnt="3" custScaleX="124825" custScaleY="166499" custRadScaleRad="93536" custRadScaleInc="-1838">
        <dgm:presLayoutVars>
          <dgm:bulletEnabled val="1"/>
        </dgm:presLayoutVars>
      </dgm:prSet>
      <dgm:spPr/>
      <dgm:t>
        <a:bodyPr/>
        <a:lstStyle/>
        <a:p>
          <a:endParaRPr lang="nl-NL"/>
        </a:p>
      </dgm:t>
    </dgm:pt>
    <dgm:pt modelId="{0C0A4650-C068-49B1-A280-15B5B9F32634}" type="pres">
      <dgm:prSet presAssocID="{EC079EED-984F-4AF7-B1A4-411D2F66AA59}" presName="sibTrans" presStyleLbl="sibTrans2D1" presStyleIdx="0" presStyleCnt="3"/>
      <dgm:spPr/>
      <dgm:t>
        <a:bodyPr/>
        <a:lstStyle/>
        <a:p>
          <a:endParaRPr lang="nl-NL"/>
        </a:p>
      </dgm:t>
    </dgm:pt>
    <dgm:pt modelId="{4F5D8ECD-C401-4345-8199-6D540036F312}" type="pres">
      <dgm:prSet presAssocID="{EC079EED-984F-4AF7-B1A4-411D2F66AA59}" presName="connectorText" presStyleLbl="sibTrans2D1" presStyleIdx="0" presStyleCnt="3"/>
      <dgm:spPr/>
      <dgm:t>
        <a:bodyPr/>
        <a:lstStyle/>
        <a:p>
          <a:endParaRPr lang="nl-NL"/>
        </a:p>
      </dgm:t>
    </dgm:pt>
    <dgm:pt modelId="{B2330F0F-1996-43B8-B5B0-DF8C5ED17D73}" type="pres">
      <dgm:prSet presAssocID="{716C7BE2-CF38-4E1E-A7A5-58AE616CED76}" presName="node" presStyleLbl="node1" presStyleIdx="1" presStyleCnt="3" custScaleX="124478" custScaleY="147983">
        <dgm:presLayoutVars>
          <dgm:bulletEnabled val="1"/>
        </dgm:presLayoutVars>
      </dgm:prSet>
      <dgm:spPr/>
      <dgm:t>
        <a:bodyPr/>
        <a:lstStyle/>
        <a:p>
          <a:endParaRPr lang="nl-NL"/>
        </a:p>
      </dgm:t>
    </dgm:pt>
    <dgm:pt modelId="{FA55820D-F6E1-4DDE-93BD-E91347551513}" type="pres">
      <dgm:prSet presAssocID="{3EB11929-BBA7-4E90-B25E-D8DF93DC201C}" presName="sibTrans" presStyleLbl="sibTrans2D1" presStyleIdx="1" presStyleCnt="3"/>
      <dgm:spPr/>
      <dgm:t>
        <a:bodyPr/>
        <a:lstStyle/>
        <a:p>
          <a:endParaRPr lang="nl-NL"/>
        </a:p>
      </dgm:t>
    </dgm:pt>
    <dgm:pt modelId="{71500BC1-7DE2-45AE-84F2-8756109DF9AF}" type="pres">
      <dgm:prSet presAssocID="{3EB11929-BBA7-4E90-B25E-D8DF93DC201C}" presName="connectorText" presStyleLbl="sibTrans2D1" presStyleIdx="1" presStyleCnt="3"/>
      <dgm:spPr/>
      <dgm:t>
        <a:bodyPr/>
        <a:lstStyle/>
        <a:p>
          <a:endParaRPr lang="nl-NL"/>
        </a:p>
      </dgm:t>
    </dgm:pt>
    <dgm:pt modelId="{7F0C80C4-87D0-4A6F-BBD3-1E8946F590A3}" type="pres">
      <dgm:prSet presAssocID="{E0F57A4A-064C-470E-BE7D-525192CAFA18}" presName="node" presStyleLbl="node1" presStyleIdx="2" presStyleCnt="3" custScaleX="116062" custScaleY="151047">
        <dgm:presLayoutVars>
          <dgm:bulletEnabled val="1"/>
        </dgm:presLayoutVars>
      </dgm:prSet>
      <dgm:spPr/>
      <dgm:t>
        <a:bodyPr/>
        <a:lstStyle/>
        <a:p>
          <a:endParaRPr lang="nl-NL"/>
        </a:p>
      </dgm:t>
    </dgm:pt>
    <dgm:pt modelId="{D0725A6B-D071-4369-91B3-F18258519AF4}" type="pres">
      <dgm:prSet presAssocID="{E0903451-9498-4E2B-BBAA-B0E1D52D6F41}" presName="sibTrans" presStyleLbl="sibTrans2D1" presStyleIdx="2" presStyleCnt="3"/>
      <dgm:spPr/>
      <dgm:t>
        <a:bodyPr/>
        <a:lstStyle/>
        <a:p>
          <a:endParaRPr lang="nl-NL"/>
        </a:p>
      </dgm:t>
    </dgm:pt>
    <dgm:pt modelId="{8A55DC5C-A5D4-4D70-9AC9-AC1CEB4119B8}" type="pres">
      <dgm:prSet presAssocID="{E0903451-9498-4E2B-BBAA-B0E1D52D6F41}" presName="connectorText" presStyleLbl="sibTrans2D1" presStyleIdx="2" presStyleCnt="3"/>
      <dgm:spPr/>
      <dgm:t>
        <a:bodyPr/>
        <a:lstStyle/>
        <a:p>
          <a:endParaRPr lang="nl-NL"/>
        </a:p>
      </dgm:t>
    </dgm:pt>
  </dgm:ptLst>
  <dgm:cxnLst>
    <dgm:cxn modelId="{A3310E6A-C28E-468D-B4F8-311F92F7CCFD}" type="presOf" srcId="{E0903451-9498-4E2B-BBAA-B0E1D52D6F41}" destId="{D0725A6B-D071-4369-91B3-F18258519AF4}" srcOrd="0" destOrd="0" presId="urn:microsoft.com/office/officeart/2005/8/layout/cycle7"/>
    <dgm:cxn modelId="{A0D96CF6-ED9C-45FE-A4CB-CAE5B88502FA}" srcId="{BAFCE973-C83C-4D3F-9C16-F728EC7264D8}" destId="{716C7BE2-CF38-4E1E-A7A5-58AE616CED76}" srcOrd="1" destOrd="0" parTransId="{679C61DA-25C1-4B15-8B42-BC4F3E7DF0FE}" sibTransId="{3EB11929-BBA7-4E90-B25E-D8DF93DC201C}"/>
    <dgm:cxn modelId="{7C9ABCC7-21D5-4D86-A555-CF015F219448}" type="presOf" srcId="{3D8CD767-104F-48B0-BA60-1DDEA5BDCB5D}" destId="{CD21DA97-6E99-4005-B199-59423DA234B1}" srcOrd="0" destOrd="0" presId="urn:microsoft.com/office/officeart/2005/8/layout/cycle7"/>
    <dgm:cxn modelId="{D93076F3-0F57-45CA-9680-C7B9A1CF6C85}" type="presOf" srcId="{3EB11929-BBA7-4E90-B25E-D8DF93DC201C}" destId="{FA55820D-F6E1-4DDE-93BD-E91347551513}" srcOrd="0" destOrd="0" presId="urn:microsoft.com/office/officeart/2005/8/layout/cycle7"/>
    <dgm:cxn modelId="{A81AD1FC-87D6-4BA6-82E3-30106CDC1530}" type="presOf" srcId="{EC079EED-984F-4AF7-B1A4-411D2F66AA59}" destId="{4F5D8ECD-C401-4345-8199-6D540036F312}" srcOrd="1" destOrd="0" presId="urn:microsoft.com/office/officeart/2005/8/layout/cycle7"/>
    <dgm:cxn modelId="{D7FF380B-4109-4B5E-B430-067E43035274}" type="presOf" srcId="{3EB11929-BBA7-4E90-B25E-D8DF93DC201C}" destId="{71500BC1-7DE2-45AE-84F2-8756109DF9AF}" srcOrd="1" destOrd="0" presId="urn:microsoft.com/office/officeart/2005/8/layout/cycle7"/>
    <dgm:cxn modelId="{90B76F8F-CFA7-46D1-B3F6-5BC217008477}" type="presOf" srcId="{BAFCE973-C83C-4D3F-9C16-F728EC7264D8}" destId="{1728CB48-C6D0-460A-B28C-CE69E0B65A86}" srcOrd="0" destOrd="0" presId="urn:microsoft.com/office/officeart/2005/8/layout/cycle7"/>
    <dgm:cxn modelId="{9A25F3D5-5F01-46DD-BA3C-973E46B5E706}" srcId="{BAFCE973-C83C-4D3F-9C16-F728EC7264D8}" destId="{E0F57A4A-064C-470E-BE7D-525192CAFA18}" srcOrd="2" destOrd="0" parTransId="{3DC20B03-57AB-4E34-832A-293E16A7A10D}" sibTransId="{E0903451-9498-4E2B-BBAA-B0E1D52D6F41}"/>
    <dgm:cxn modelId="{587C6AB6-CBE3-4B40-948E-668FBFA0842C}" type="presOf" srcId="{EC079EED-984F-4AF7-B1A4-411D2F66AA59}" destId="{0C0A4650-C068-49B1-A280-15B5B9F32634}" srcOrd="0" destOrd="0" presId="urn:microsoft.com/office/officeart/2005/8/layout/cycle7"/>
    <dgm:cxn modelId="{DA0E6E27-1E7B-4BC1-B6C6-7845CAA8AFF1}" srcId="{BAFCE973-C83C-4D3F-9C16-F728EC7264D8}" destId="{3D8CD767-104F-48B0-BA60-1DDEA5BDCB5D}" srcOrd="0" destOrd="0" parTransId="{01339ADA-E9D6-4C57-99C4-377265648099}" sibTransId="{EC079EED-984F-4AF7-B1A4-411D2F66AA59}"/>
    <dgm:cxn modelId="{5BD580C7-CFCC-4AD2-B98C-9C7DBEABCB3E}" type="presOf" srcId="{E0F57A4A-064C-470E-BE7D-525192CAFA18}" destId="{7F0C80C4-87D0-4A6F-BBD3-1E8946F590A3}" srcOrd="0" destOrd="0" presId="urn:microsoft.com/office/officeart/2005/8/layout/cycle7"/>
    <dgm:cxn modelId="{90A2FF33-0295-453E-82BA-83AB7B706D60}" type="presOf" srcId="{716C7BE2-CF38-4E1E-A7A5-58AE616CED76}" destId="{B2330F0F-1996-43B8-B5B0-DF8C5ED17D73}" srcOrd="0" destOrd="0" presId="urn:microsoft.com/office/officeart/2005/8/layout/cycle7"/>
    <dgm:cxn modelId="{A3DCAEC5-74C1-4305-93B5-36231E7B1C69}" type="presOf" srcId="{E0903451-9498-4E2B-BBAA-B0E1D52D6F41}" destId="{8A55DC5C-A5D4-4D70-9AC9-AC1CEB4119B8}" srcOrd="1" destOrd="0" presId="urn:microsoft.com/office/officeart/2005/8/layout/cycle7"/>
    <dgm:cxn modelId="{5CE705B6-5052-423E-AF19-BF8ED9664745}" type="presParOf" srcId="{1728CB48-C6D0-460A-B28C-CE69E0B65A86}" destId="{CD21DA97-6E99-4005-B199-59423DA234B1}" srcOrd="0" destOrd="0" presId="urn:microsoft.com/office/officeart/2005/8/layout/cycle7"/>
    <dgm:cxn modelId="{548930B9-486B-44B7-B759-AF567C717DBD}" type="presParOf" srcId="{1728CB48-C6D0-460A-B28C-CE69E0B65A86}" destId="{0C0A4650-C068-49B1-A280-15B5B9F32634}" srcOrd="1" destOrd="0" presId="urn:microsoft.com/office/officeart/2005/8/layout/cycle7"/>
    <dgm:cxn modelId="{104215FC-B4C2-45D9-9466-461FAA980D4D}" type="presParOf" srcId="{0C0A4650-C068-49B1-A280-15B5B9F32634}" destId="{4F5D8ECD-C401-4345-8199-6D540036F312}" srcOrd="0" destOrd="0" presId="urn:microsoft.com/office/officeart/2005/8/layout/cycle7"/>
    <dgm:cxn modelId="{97E2F0D8-2F40-4A67-9346-DDC125DC27A2}" type="presParOf" srcId="{1728CB48-C6D0-460A-B28C-CE69E0B65A86}" destId="{B2330F0F-1996-43B8-B5B0-DF8C5ED17D73}" srcOrd="2" destOrd="0" presId="urn:microsoft.com/office/officeart/2005/8/layout/cycle7"/>
    <dgm:cxn modelId="{69B87B52-9840-4C59-8986-CB97E4C35E1C}" type="presParOf" srcId="{1728CB48-C6D0-460A-B28C-CE69E0B65A86}" destId="{FA55820D-F6E1-4DDE-93BD-E91347551513}" srcOrd="3" destOrd="0" presId="urn:microsoft.com/office/officeart/2005/8/layout/cycle7"/>
    <dgm:cxn modelId="{76F2EC29-16D7-4512-BD5E-274C392F21ED}" type="presParOf" srcId="{FA55820D-F6E1-4DDE-93BD-E91347551513}" destId="{71500BC1-7DE2-45AE-84F2-8756109DF9AF}" srcOrd="0" destOrd="0" presId="urn:microsoft.com/office/officeart/2005/8/layout/cycle7"/>
    <dgm:cxn modelId="{7CDABB8E-CADE-4A7E-8F2A-9676C0106DEA}" type="presParOf" srcId="{1728CB48-C6D0-460A-B28C-CE69E0B65A86}" destId="{7F0C80C4-87D0-4A6F-BBD3-1E8946F590A3}" srcOrd="4" destOrd="0" presId="urn:microsoft.com/office/officeart/2005/8/layout/cycle7"/>
    <dgm:cxn modelId="{9E7F0751-71B9-4EE0-95D3-76446E62C813}" type="presParOf" srcId="{1728CB48-C6D0-460A-B28C-CE69E0B65A86}" destId="{D0725A6B-D071-4369-91B3-F18258519AF4}" srcOrd="5" destOrd="0" presId="urn:microsoft.com/office/officeart/2005/8/layout/cycle7"/>
    <dgm:cxn modelId="{AE18F87C-F448-4169-878C-F58B9B78D93A}" type="presParOf" srcId="{D0725A6B-D071-4369-91B3-F18258519AF4}" destId="{8A55DC5C-A5D4-4D70-9AC9-AC1CEB4119B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1DA97-6E99-4005-B199-59423DA234B1}">
      <dsp:nvSpPr>
        <dsp:cNvPr id="0" name=""/>
        <dsp:cNvSpPr/>
      </dsp:nvSpPr>
      <dsp:spPr>
        <a:xfrm>
          <a:off x="2370678" y="-217993"/>
          <a:ext cx="3223847" cy="2150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l-NL" sz="4400" kern="1200" dirty="0" smtClean="0"/>
            <a:t>Huisvesting</a:t>
          </a:r>
          <a:endParaRPr lang="nl-NL" sz="4400" kern="1200" dirty="0"/>
        </a:p>
      </dsp:txBody>
      <dsp:txXfrm>
        <a:off x="2433652" y="-155019"/>
        <a:ext cx="3097899" cy="2024131"/>
      </dsp:txXfrm>
    </dsp:sp>
    <dsp:sp modelId="{0C0A4650-C068-49B1-A280-15B5B9F32634}">
      <dsp:nvSpPr>
        <dsp:cNvPr id="0" name=""/>
        <dsp:cNvSpPr/>
      </dsp:nvSpPr>
      <dsp:spPr>
        <a:xfrm rot="3502098">
          <a:off x="4644001" y="2458749"/>
          <a:ext cx="928794" cy="4519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nl-NL" sz="1900" kern="1200"/>
        </a:p>
      </dsp:txBody>
      <dsp:txXfrm>
        <a:off x="4779592" y="2549143"/>
        <a:ext cx="657612" cy="271183"/>
      </dsp:txXfrm>
    </dsp:sp>
    <dsp:sp modelId="{B2330F0F-1996-43B8-B5B0-DF8C5ED17D73}">
      <dsp:nvSpPr>
        <dsp:cNvPr id="0" name=""/>
        <dsp:cNvSpPr/>
      </dsp:nvSpPr>
      <dsp:spPr>
        <a:xfrm>
          <a:off x="4553110" y="3437383"/>
          <a:ext cx="3214885" cy="1910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l-NL" sz="4400" kern="1200" dirty="0" smtClean="0"/>
            <a:t>Gezondheid</a:t>
          </a:r>
          <a:endParaRPr lang="nl-NL" sz="4400" kern="1200" dirty="0"/>
        </a:p>
      </dsp:txBody>
      <dsp:txXfrm>
        <a:off x="4609080" y="3493353"/>
        <a:ext cx="3102945" cy="1799033"/>
      </dsp:txXfrm>
    </dsp:sp>
    <dsp:sp modelId="{FA55820D-F6E1-4DDE-93BD-E91347551513}">
      <dsp:nvSpPr>
        <dsp:cNvPr id="0" name=""/>
        <dsp:cNvSpPr/>
      </dsp:nvSpPr>
      <dsp:spPr>
        <a:xfrm rot="10800000">
          <a:off x="3508217" y="4166884"/>
          <a:ext cx="928794" cy="4519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nl-NL" sz="1900" kern="1200"/>
        </a:p>
      </dsp:txBody>
      <dsp:txXfrm rot="10800000">
        <a:off x="3643808" y="4257278"/>
        <a:ext cx="657612" cy="271183"/>
      </dsp:txXfrm>
    </dsp:sp>
    <dsp:sp modelId="{7F0C80C4-87D0-4A6F-BBD3-1E8946F590A3}">
      <dsp:nvSpPr>
        <dsp:cNvPr id="0" name=""/>
        <dsp:cNvSpPr/>
      </dsp:nvSpPr>
      <dsp:spPr>
        <a:xfrm>
          <a:off x="394591" y="3417600"/>
          <a:ext cx="2997526" cy="19505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l-NL" sz="4400" kern="1200" dirty="0" smtClean="0"/>
            <a:t>Gedrag</a:t>
          </a:r>
          <a:endParaRPr lang="nl-NL" sz="4400" kern="1200" dirty="0"/>
        </a:p>
      </dsp:txBody>
      <dsp:txXfrm>
        <a:off x="451720" y="3474729"/>
        <a:ext cx="2883268" cy="1836282"/>
      </dsp:txXfrm>
    </dsp:sp>
    <dsp:sp modelId="{D0725A6B-D071-4369-91B3-F18258519AF4}">
      <dsp:nvSpPr>
        <dsp:cNvPr id="0" name=""/>
        <dsp:cNvSpPr/>
      </dsp:nvSpPr>
      <dsp:spPr>
        <a:xfrm rot="18034680">
          <a:off x="2444105" y="2448857"/>
          <a:ext cx="928794" cy="4519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nl-NL" sz="1900" kern="1200"/>
        </a:p>
      </dsp:txBody>
      <dsp:txXfrm>
        <a:off x="2579696" y="2539251"/>
        <a:ext cx="657612" cy="27118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02EF0-6368-43B6-8AC8-D05E9D270BA4}" type="datetimeFigureOut">
              <a:rPr lang="nl-NL" smtClean="0"/>
              <a:t>12-9-2017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3C311-5306-4B73-B19E-DF3F4C32CF96}" type="slidenum">
              <a:rPr lang="nl-NL" smtClean="0"/>
              <a:t>‹nr.›</a:t>
            </a:fld>
            <a:endParaRPr lang="nl-NL"/>
          </a:p>
        </p:txBody>
      </p:sp>
    </p:spTree>
    <p:extLst>
      <p:ext uri="{BB962C8B-B14F-4D97-AF65-F5344CB8AC3E}">
        <p14:creationId xmlns:p14="http://schemas.microsoft.com/office/powerpoint/2010/main" val="345637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1</a:t>
            </a:fld>
            <a:endParaRPr lang="nl-NL"/>
          </a:p>
        </p:txBody>
      </p:sp>
    </p:spTree>
    <p:extLst>
      <p:ext uri="{BB962C8B-B14F-4D97-AF65-F5344CB8AC3E}">
        <p14:creationId xmlns:p14="http://schemas.microsoft.com/office/powerpoint/2010/main" val="298939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Wat is huisvesting?</a:t>
            </a:r>
          </a:p>
          <a:p>
            <a:r>
              <a:rPr lang="nl-NL" dirty="0" smtClean="0"/>
              <a:t>-Een dak boven je hoofd. </a:t>
            </a:r>
          </a:p>
          <a:p>
            <a:r>
              <a:rPr lang="nl-NL" dirty="0" smtClean="0"/>
              <a:t>-Een plek om te wonen. </a:t>
            </a:r>
          </a:p>
          <a:p>
            <a:r>
              <a:rPr lang="nl-NL" dirty="0" smtClean="0"/>
              <a:t>-Een onderkomen. </a:t>
            </a:r>
          </a:p>
          <a:p>
            <a:endParaRPr lang="nl-NL" dirty="0" smtClean="0"/>
          </a:p>
          <a:p>
            <a:r>
              <a:rPr lang="nl-NL" dirty="0" smtClean="0"/>
              <a:t>Huisvesting is de overkoepelende term voor verschillende typen onderkomens waarin men tijdelijk of permanent onderdak heeft om in te leven, te slapen, te werken of te ontspannen.</a:t>
            </a:r>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6</a:t>
            </a:fld>
            <a:endParaRPr lang="nl-NL"/>
          </a:p>
        </p:txBody>
      </p:sp>
    </p:spTree>
    <p:extLst>
      <p:ext uri="{BB962C8B-B14F-4D97-AF65-F5344CB8AC3E}">
        <p14:creationId xmlns:p14="http://schemas.microsoft.com/office/powerpoint/2010/main" val="387965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Biotische factoren</a:t>
            </a:r>
          </a:p>
          <a:p>
            <a:r>
              <a:rPr lang="nl-NL" dirty="0" smtClean="0"/>
              <a:t>Het leven van dieren wordt beïnvloed door levende ofwel ‘biotische’ factoren. Voorbeelden daarvan zijn de interacties met individuen van dezelfde soort of met andere dier- en plantensoorten. Deze interacties vinden plaats tussen rivalen, partners, parasieten en roofdieren. </a:t>
            </a:r>
            <a:br>
              <a:rPr lang="nl-NL" dirty="0" smtClean="0"/>
            </a:br>
            <a:r>
              <a:rPr lang="nl-NL" dirty="0" smtClean="0"/>
              <a:t>Als soortgenoten invloed op elkaar uitoefenen, dan zijn de individuen bij elkaar in de buurt. Ze bewonen bijvoorbeeld samen een bepaald gebied. Of er bestaan relaties zoals paarvorming, sociale binding, kuddevorming en concurrentie (strijd om voedsel, om nestelgelegenheid of om een partner). </a:t>
            </a:r>
            <a:br>
              <a:rPr lang="nl-NL" dirty="0" smtClean="0"/>
            </a:br>
            <a:r>
              <a:rPr lang="nl-NL" dirty="0" smtClean="0"/>
              <a:t>Bij interacties tussen niet-soortgenoten kan er ook invloed op elkaar uitgeoefend worden. Dat kan gaan om concurrentie om hetzelfde voedsel, een prooi-roofdierrelatie of een samenlevings- of samenwerkingsvorm waarvan een of beide soorten voordelen ondervinden.</a:t>
            </a:r>
          </a:p>
          <a:p>
            <a:endParaRPr lang="nl-NL" dirty="0" smtClean="0"/>
          </a:p>
          <a:p>
            <a:r>
              <a:rPr lang="nl-NL" dirty="0" smtClean="0"/>
              <a:t>http://cursus-dierenwelzijn.dierenwelzijnsweb.nl/index.html</a:t>
            </a:r>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9</a:t>
            </a:fld>
            <a:endParaRPr lang="nl-NL"/>
          </a:p>
        </p:txBody>
      </p:sp>
    </p:spTree>
    <p:extLst>
      <p:ext uri="{BB962C8B-B14F-4D97-AF65-F5344CB8AC3E}">
        <p14:creationId xmlns:p14="http://schemas.microsoft.com/office/powerpoint/2010/main" val="176135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Abiotische factoren</a:t>
            </a:r>
          </a:p>
          <a:p>
            <a:r>
              <a:rPr lang="nl-NL" dirty="0" smtClean="0"/>
              <a:t>Andere factoren die het leven van dieren beïnvloeden zijn de levenloze ofwel ‘abiotische’ factoren, zoals klimaat, bodem en water. </a:t>
            </a:r>
            <a:br>
              <a:rPr lang="nl-NL" dirty="0" smtClean="0"/>
            </a:br>
            <a:r>
              <a:rPr lang="nl-NL" dirty="0" smtClean="0"/>
              <a:t>Het klimaat in natuurlijke leefomstandigheden wordt onder andere bepaald door temperatuur, luchtvochtigheid en windsnelheid. Bomen en struiken zwakken de invloed van het klimaat vaak af. De samenstelling van bodems wordt bepaald door het oorspronkelijke gesteente, de invloed van de atmosfeer, de vegetatie en het dierlijk leven. </a:t>
            </a:r>
            <a:br>
              <a:rPr lang="nl-NL" dirty="0" smtClean="0"/>
            </a:br>
            <a:r>
              <a:rPr lang="nl-NL" dirty="0" smtClean="0"/>
              <a:t>Water, tenslotte, heeft een zeer belangrijke invloed op het leven. Water is onmisbaar in de voeding van dieren. Op dieren die in water leven hebben kenmerken zoals zoet of zout, waterdiepte, zuurgraad en stroomsnelheid grote invloed. </a:t>
            </a:r>
          </a:p>
          <a:p>
            <a:endParaRPr lang="nl-NL" dirty="0" smtClean="0"/>
          </a:p>
          <a:p>
            <a:endParaRPr lang="nl-NL" dirty="0" smtClean="0"/>
          </a:p>
          <a:p>
            <a:r>
              <a:rPr lang="nl-NL" dirty="0" smtClean="0"/>
              <a:t>http://cursus-dierenwelzijn.dierenwelzijnsweb.nl/index.html</a:t>
            </a:r>
          </a:p>
          <a:p>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10</a:t>
            </a:fld>
            <a:endParaRPr lang="nl-NL"/>
          </a:p>
        </p:txBody>
      </p:sp>
    </p:spTree>
    <p:extLst>
      <p:ext uri="{BB962C8B-B14F-4D97-AF65-F5344CB8AC3E}">
        <p14:creationId xmlns:p14="http://schemas.microsoft.com/office/powerpoint/2010/main" val="327395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Dieren worden al eeuwen gehouden voor eigen gebruik: voor voedselproductie, gezelschap en recreatie en wetenschappelijk onderzoek. Dit heet domesticatie. Dieren zijn geselecteerd en gefokt om de meest geschikte dieren te krijgen. Ze zijn daardoor steeds beter aangepast aan de leefomstandigheden in gevangenschap. De meeste gehouden dieren zijn hun natuurlijke gedragingen en behoeftes niet kwijtgeraakt. Kenmerken van de natuurlijke leefomgeving van het dier zijn daarom vaak nog steeds richtinggevend voor een ideale huisvesting.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r>
              <a:rPr lang="nl-NL" dirty="0" smtClean="0">
                <a:solidFill>
                  <a:schemeClr val="tx1"/>
                </a:solidFill>
              </a:rPr>
              <a:t>Wat het verschil is tussen een gedomesticeerd dier en een ‘wild’ dier?</a:t>
            </a:r>
          </a:p>
          <a:p>
            <a:r>
              <a:rPr lang="nl-NL" dirty="0" smtClean="0">
                <a:solidFill>
                  <a:schemeClr val="tx1"/>
                </a:solidFill>
              </a:rPr>
              <a:t>Welke dieren hebben</a:t>
            </a:r>
            <a:r>
              <a:rPr lang="nl-NL" baseline="0" dirty="0" smtClean="0">
                <a:solidFill>
                  <a:schemeClr val="tx1"/>
                </a:solidFill>
              </a:rPr>
              <a:t> </a:t>
            </a:r>
            <a:r>
              <a:rPr lang="nl-NL" dirty="0" smtClean="0">
                <a:solidFill>
                  <a:schemeClr val="tx1"/>
                </a:solidFill>
              </a:rPr>
              <a:t>wij in de loop der jaren gedomesticeerd?</a:t>
            </a:r>
          </a:p>
          <a:p>
            <a:r>
              <a:rPr lang="nl-NL" dirty="0" smtClean="0">
                <a:solidFill>
                  <a:schemeClr val="tx1"/>
                </a:solidFill>
              </a:rPr>
              <a:t>Van welk dier stammen onze huidige gedomesticeerde dieren af?.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11</a:t>
            </a:fld>
            <a:endParaRPr lang="nl-NL"/>
          </a:p>
        </p:txBody>
      </p:sp>
    </p:spTree>
    <p:extLst>
      <p:ext uri="{BB962C8B-B14F-4D97-AF65-F5344CB8AC3E}">
        <p14:creationId xmlns:p14="http://schemas.microsoft.com/office/powerpoint/2010/main" val="407416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Meer dan de helft van de huishoudens in Nederland heeft een of meer huisdieren. Iets meer dan de helft van de huisdieren zijn katten, honden, konijnen en knaagdieren. Daarnaast worden ook nog eens een half miljoen paarden en pony’s als sport- en recreatiedier gehouden. In Nederland zijn er dus enorm veel dierhouders. Ze hebben niet allemaal evenveel kennis over hoe je huisdieren moet houden. De huisvesting van huisdieren varieert daardoor ook enorm. </a:t>
            </a:r>
            <a:br>
              <a:rPr lang="nl-NL" dirty="0" smtClean="0"/>
            </a:br>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13</a:t>
            </a:fld>
            <a:endParaRPr lang="nl-NL"/>
          </a:p>
        </p:txBody>
      </p:sp>
    </p:spTree>
    <p:extLst>
      <p:ext uri="{BB962C8B-B14F-4D97-AF65-F5344CB8AC3E}">
        <p14:creationId xmlns:p14="http://schemas.microsoft.com/office/powerpoint/2010/main" val="319485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a:t>
            </a:r>
            <a:r>
              <a:rPr lang="nl-NL" baseline="0" dirty="0" smtClean="0"/>
              <a:t> goede huisvesting is belangrijk. Een schone omgeving draagt bij aan een goede gezondheid, ziektemakers krijgen namelijk veel minder kans om zich te verspreiden in een schone omgeving. Een goede huisvesting waarin het dier zich op een natuurlijke manier kan gedragen en zo min mogelijk stress oplevert, draagt daar weer bij aan een goede gezondheid. Maar waaraan moet een goede huisvesting nog meer aan voldoen?</a:t>
            </a:r>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14</a:t>
            </a:fld>
            <a:endParaRPr lang="nl-NL"/>
          </a:p>
        </p:txBody>
      </p:sp>
    </p:spTree>
    <p:extLst>
      <p:ext uri="{BB962C8B-B14F-4D97-AF65-F5344CB8AC3E}">
        <p14:creationId xmlns:p14="http://schemas.microsoft.com/office/powerpoint/2010/main" val="242768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15</a:t>
            </a:fld>
            <a:endParaRPr lang="nl-NL"/>
          </a:p>
        </p:txBody>
      </p:sp>
    </p:spTree>
    <p:extLst>
      <p:ext uri="{BB962C8B-B14F-4D97-AF65-F5344CB8AC3E}">
        <p14:creationId xmlns:p14="http://schemas.microsoft.com/office/powerpoint/2010/main" val="257562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7C3C311-5306-4B73-B19E-DF3F4C32CF96}" type="slidenum">
              <a:rPr lang="nl-NL" smtClean="0"/>
              <a:t>23</a:t>
            </a:fld>
            <a:endParaRPr lang="nl-NL"/>
          </a:p>
        </p:txBody>
      </p:sp>
    </p:spTree>
    <p:extLst>
      <p:ext uri="{BB962C8B-B14F-4D97-AF65-F5344CB8AC3E}">
        <p14:creationId xmlns:p14="http://schemas.microsoft.com/office/powerpoint/2010/main" val="374945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EC292B3-21CC-4D37-A03A-F72E73867CF1}" type="datetimeFigureOut">
              <a:rPr lang="nl-NL" smtClean="0"/>
              <a:t>12-9-2017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100230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EC292B3-21CC-4D37-A03A-F72E73867CF1}" type="datetimeFigureOut">
              <a:rPr lang="nl-NL" smtClean="0"/>
              <a:t>12-9-2017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47840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EC292B3-21CC-4D37-A03A-F72E73867CF1}" type="datetimeFigureOut">
              <a:rPr lang="nl-NL" smtClean="0"/>
              <a:t>12-9-2017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310580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EC292B3-21CC-4D37-A03A-F72E73867CF1}" type="datetimeFigureOut">
              <a:rPr lang="nl-NL" smtClean="0"/>
              <a:t>12-9-2017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376849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BEC292B3-21CC-4D37-A03A-F72E73867CF1}" type="datetimeFigureOut">
              <a:rPr lang="nl-NL" smtClean="0"/>
              <a:t>12-9-2017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187062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EC292B3-21CC-4D37-A03A-F72E73867CF1}" type="datetimeFigureOut">
              <a:rPr lang="nl-NL" smtClean="0"/>
              <a:t>12-9-2017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26111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EC292B3-21CC-4D37-A03A-F72E73867CF1}" type="datetimeFigureOut">
              <a:rPr lang="nl-NL" smtClean="0"/>
              <a:t>12-9-2017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425157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EC292B3-21CC-4D37-A03A-F72E73867CF1}" type="datetimeFigureOut">
              <a:rPr lang="nl-NL" smtClean="0"/>
              <a:t>12-9-2017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135305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EC292B3-21CC-4D37-A03A-F72E73867CF1}" type="datetimeFigureOut">
              <a:rPr lang="nl-NL" smtClean="0"/>
              <a:t>12-9-2017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218521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EC292B3-21CC-4D37-A03A-F72E73867CF1}" type="datetimeFigureOut">
              <a:rPr lang="nl-NL" smtClean="0"/>
              <a:t>12-9-2017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158663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EC292B3-21CC-4D37-A03A-F72E73867CF1}" type="datetimeFigureOut">
              <a:rPr lang="nl-NL" smtClean="0"/>
              <a:t>12-9-2017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F54A4A-87E0-4546-BB72-F38D1D7F9636}" type="slidenum">
              <a:rPr lang="nl-NL" smtClean="0"/>
              <a:t>‹nr.›</a:t>
            </a:fld>
            <a:endParaRPr lang="nl-NL"/>
          </a:p>
        </p:txBody>
      </p:sp>
    </p:spTree>
    <p:extLst>
      <p:ext uri="{BB962C8B-B14F-4D97-AF65-F5344CB8AC3E}">
        <p14:creationId xmlns:p14="http://schemas.microsoft.com/office/powerpoint/2010/main" val="376576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292B3-21CC-4D37-A03A-F72E73867CF1}" type="datetimeFigureOut">
              <a:rPr lang="nl-NL" smtClean="0"/>
              <a:t>12-9-2017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54A4A-87E0-4546-BB72-F38D1D7F9636}" type="slidenum">
              <a:rPr lang="nl-NL" smtClean="0"/>
              <a:t>‹nr.›</a:t>
            </a:fld>
            <a:endParaRPr lang="nl-NL"/>
          </a:p>
        </p:txBody>
      </p:sp>
    </p:spTree>
    <p:extLst>
      <p:ext uri="{BB962C8B-B14F-4D97-AF65-F5344CB8AC3E}">
        <p14:creationId xmlns:p14="http://schemas.microsoft.com/office/powerpoint/2010/main" val="30426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ursus-dierenwelzijn.dierenwelzijnsweb.nl/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G6uBxC1yZfk"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yvdweijden@aoc-oost.n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ierenwelzijnsweb.nl/" TargetMode="External"/><Relationship Id="rId7" Type="http://schemas.openxmlformats.org/officeDocument/2006/relationships/image" Target="../media/image5.png"/><Relationship Id="rId2" Type="http://schemas.openxmlformats.org/officeDocument/2006/relationships/hyperlink" Target="https://maken.wikiwijs.nl/108594/Huisvesting_en_Hygi_ne" TargetMode="External"/><Relationship Id="rId1" Type="http://schemas.openxmlformats.org/officeDocument/2006/relationships/slideLayout" Target="../slideLayouts/slideLayout2.xml"/><Relationship Id="rId6" Type="http://schemas.openxmlformats.org/officeDocument/2006/relationships/hyperlink" Target="https://contentplatform.ontwikkelcentrum.nl/CMS/CDS/Ontwikkelcentrum/Published%20content/Kenniskiem/93518%20Huisvesting%20van%20gezelschapsdieren/93518/93018/kenniskiem/index.html" TargetMode="External"/><Relationship Id="rId5" Type="http://schemas.openxmlformats.org/officeDocument/2006/relationships/hyperlink" Target="https://myspot.ontwikkelcentrum.nl/" TargetMode="External"/><Relationship Id="rId4" Type="http://schemas.openxmlformats.org/officeDocument/2006/relationships/hyperlink" Target="http://www.licg.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19392" y="266700"/>
            <a:ext cx="9144000" cy="2387600"/>
          </a:xfrm>
        </p:spPr>
        <p:txBody>
          <a:bodyPr>
            <a:normAutofit/>
          </a:bodyPr>
          <a:lstStyle/>
          <a:p>
            <a:r>
              <a:rPr lang="nl-NL" sz="7200" b="1" dirty="0" smtClean="0">
                <a:solidFill>
                  <a:schemeClr val="tx2"/>
                </a:solidFill>
              </a:rPr>
              <a:t>Huisvesting en Hygiëne</a:t>
            </a:r>
            <a:endParaRPr lang="nl-NL" sz="7200" b="1" dirty="0">
              <a:solidFill>
                <a:schemeClr val="tx2"/>
              </a:solidFill>
            </a:endParaRPr>
          </a:p>
        </p:txBody>
      </p:sp>
      <p:sp>
        <p:nvSpPr>
          <p:cNvPr id="3" name="Ondertitel 2"/>
          <p:cNvSpPr>
            <a:spLocks noGrp="1"/>
          </p:cNvSpPr>
          <p:nvPr>
            <p:ph type="subTitle" idx="1"/>
          </p:nvPr>
        </p:nvSpPr>
        <p:spPr/>
        <p:txBody>
          <a:bodyPr>
            <a:normAutofit/>
          </a:bodyPr>
          <a:lstStyle/>
          <a:p>
            <a:r>
              <a:rPr lang="nl-NL" sz="3600" dirty="0" smtClean="0"/>
              <a:t>Blok 1</a:t>
            </a:r>
          </a:p>
          <a:p>
            <a:r>
              <a:rPr lang="nl-NL" sz="3600" dirty="0" smtClean="0"/>
              <a:t>Les 1</a:t>
            </a:r>
            <a:endParaRPr lang="nl-NL" sz="3600" dirty="0"/>
          </a:p>
        </p:txBody>
      </p:sp>
      <p:pic>
        <p:nvPicPr>
          <p:cNvPr id="1026" name="Picture 2" descr="Afbeeldingsresultaat voor huisvesting d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92" y="3602038"/>
            <a:ext cx="4090500" cy="3088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hygiene schoonmaakmidde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8924" y="0"/>
            <a:ext cx="2313076" cy="292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6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Abiotische factoren</a:t>
            </a:r>
            <a:endParaRPr lang="nl-NL" b="1" dirty="0">
              <a:solidFill>
                <a:schemeClr val="tx2"/>
              </a:solidFill>
            </a:endParaRPr>
          </a:p>
        </p:txBody>
      </p:sp>
      <p:pic>
        <p:nvPicPr>
          <p:cNvPr id="3" name="Afbeelding 2"/>
          <p:cNvPicPr>
            <a:picLocks noChangeAspect="1"/>
          </p:cNvPicPr>
          <p:nvPr/>
        </p:nvPicPr>
        <p:blipFill>
          <a:blip r:embed="rId3"/>
          <a:stretch>
            <a:fillRect/>
          </a:stretch>
        </p:blipFill>
        <p:spPr>
          <a:xfrm>
            <a:off x="564204" y="1690688"/>
            <a:ext cx="3717587" cy="2478391"/>
          </a:xfrm>
          <a:prstGeom prst="rect">
            <a:avLst/>
          </a:prstGeom>
        </p:spPr>
      </p:pic>
      <p:pic>
        <p:nvPicPr>
          <p:cNvPr id="3074" name="Picture 2" descr="Afbeeldingsresultaat voor sun 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941" y="4101239"/>
            <a:ext cx="3824592" cy="25386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african wild dog drink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0181" y="4669952"/>
            <a:ext cx="3054190" cy="19699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6"/>
          <a:stretch>
            <a:fillRect/>
          </a:stretch>
        </p:blipFill>
        <p:spPr>
          <a:xfrm>
            <a:off x="6605065" y="783373"/>
            <a:ext cx="3716988" cy="2477992"/>
          </a:xfrm>
          <a:prstGeom prst="rect">
            <a:avLst/>
          </a:prstGeom>
        </p:spPr>
      </p:pic>
      <p:pic>
        <p:nvPicPr>
          <p:cNvPr id="5" name="Picture 4" descr="Afbeeldingsresultaat voor afrikaanse wilde ho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7353" y="2797474"/>
            <a:ext cx="4717528" cy="3141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37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Domesticatie</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b="1" dirty="0"/>
              <a:t>Domesticatie</a:t>
            </a:r>
            <a:r>
              <a:rPr lang="nl-NL" dirty="0"/>
              <a:t> (van het Latijn </a:t>
            </a:r>
            <a:r>
              <a:rPr lang="nl-NL" dirty="0" err="1"/>
              <a:t>domus</a:t>
            </a:r>
            <a:r>
              <a:rPr lang="nl-NL" dirty="0"/>
              <a:t>, huis) is het proces waarmee de mens dieren en planten (door selectie en fokken) zodanig van eigenschappen verandert dat deze dieren </a:t>
            </a:r>
            <a:r>
              <a:rPr lang="nl-NL" dirty="0" smtClean="0"/>
              <a:t>steeds </a:t>
            </a:r>
            <a:r>
              <a:rPr lang="nl-NL" dirty="0"/>
              <a:t>meer aangepast raken aan het leven dicht bij en in dienst van de mens.</a:t>
            </a:r>
          </a:p>
        </p:txBody>
      </p:sp>
      <p:pic>
        <p:nvPicPr>
          <p:cNvPr id="7170" name="Picture 2" descr="Afbeeldingsresultaat voor wilde k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071" y="3743864"/>
            <a:ext cx="4165359" cy="24330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fbeeldingsresultaat voor ragd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431" y="3537988"/>
            <a:ext cx="2827966" cy="2844850"/>
          </a:xfrm>
          <a:prstGeom prst="rect">
            <a:avLst/>
          </a:prstGeom>
          <a:noFill/>
          <a:extLst>
            <a:ext uri="{909E8E84-426E-40DD-AFC4-6F175D3DCCD1}">
              <a14:hiddenFill xmlns:a14="http://schemas.microsoft.com/office/drawing/2010/main">
                <a:solidFill>
                  <a:srgbClr val="FFFFFF"/>
                </a:solidFill>
              </a14:hiddenFill>
            </a:ext>
          </a:extLst>
        </p:spPr>
      </p:pic>
      <p:sp>
        <p:nvSpPr>
          <p:cNvPr id="4" name="Pijl-rechts 3"/>
          <p:cNvSpPr/>
          <p:nvPr/>
        </p:nvSpPr>
        <p:spPr>
          <a:xfrm>
            <a:off x="5676181" y="4485736"/>
            <a:ext cx="1518250" cy="707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1382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Dieren houden</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lnSpcReduction="20000"/>
          </a:bodyPr>
          <a:lstStyle/>
          <a:p>
            <a:r>
              <a:rPr lang="nl-NL" dirty="0"/>
              <a:t>Noem eens zoveel mogelijk dieren en hun huisvesting op. </a:t>
            </a:r>
          </a:p>
          <a:p>
            <a:pPr lvl="1"/>
            <a:r>
              <a:rPr lang="nl-NL" dirty="0"/>
              <a:t>Wij mensen wonen in een…</a:t>
            </a:r>
          </a:p>
          <a:p>
            <a:pPr lvl="1"/>
            <a:r>
              <a:rPr lang="nl-NL" dirty="0"/>
              <a:t>Een hond huisvest je in een…</a:t>
            </a:r>
          </a:p>
          <a:p>
            <a:pPr lvl="1"/>
            <a:r>
              <a:rPr lang="nl-NL" dirty="0"/>
              <a:t>Een koe huisvest je in een…</a:t>
            </a:r>
          </a:p>
          <a:p>
            <a:pPr lvl="1"/>
            <a:r>
              <a:rPr lang="nl-NL" dirty="0"/>
              <a:t>Een konijn huisvest je in een…</a:t>
            </a:r>
          </a:p>
          <a:p>
            <a:pPr lvl="1"/>
            <a:r>
              <a:rPr lang="nl-NL" dirty="0"/>
              <a:t>Een slangen huisvest je in een…</a:t>
            </a:r>
          </a:p>
          <a:p>
            <a:pPr lvl="1"/>
            <a:r>
              <a:rPr lang="nl-NL" dirty="0"/>
              <a:t>Een olifanten huisvest je in een</a:t>
            </a:r>
            <a:r>
              <a:rPr lang="nl-NL" dirty="0" smtClean="0"/>
              <a:t>….</a:t>
            </a:r>
          </a:p>
          <a:p>
            <a:endParaRPr lang="nl-NL" dirty="0"/>
          </a:p>
          <a:p>
            <a:r>
              <a:rPr lang="nl-NL" dirty="0"/>
              <a:t>Wat zou de natuurlijke leefomgeving van de door jullie net opgenoemde dieren zijn?</a:t>
            </a:r>
          </a:p>
          <a:p>
            <a:endParaRPr lang="nl-NL" dirty="0"/>
          </a:p>
          <a:p>
            <a:r>
              <a:rPr lang="nl-NL" dirty="0"/>
              <a:t>Waar moeten we dus mee rekening houden met het huisvesten van dieren?</a:t>
            </a:r>
          </a:p>
          <a:p>
            <a:endParaRPr lang="nl-NL" dirty="0"/>
          </a:p>
        </p:txBody>
      </p:sp>
    </p:spTree>
    <p:extLst>
      <p:ext uri="{BB962C8B-B14F-4D97-AF65-F5344CB8AC3E}">
        <p14:creationId xmlns:p14="http://schemas.microsoft.com/office/powerpoint/2010/main" val="10492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Houden van dieren en wetgeving</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&gt;50% van de huishoudens heeft één of meer huisdieren</a:t>
            </a:r>
          </a:p>
          <a:p>
            <a:r>
              <a:rPr lang="nl-NL" dirty="0" smtClean="0"/>
              <a:t>Hobby of bedrijfsmatig?</a:t>
            </a:r>
          </a:p>
          <a:p>
            <a:r>
              <a:rPr lang="nl-NL" dirty="0" smtClean="0"/>
              <a:t>Bedrijfsmatig houden van dieren </a:t>
            </a:r>
            <a:r>
              <a:rPr lang="nl-NL" dirty="0" smtClean="0">
                <a:sym typeface="Wingdings" panose="05000000000000000000" pitchFamily="2" charset="2"/>
              </a:rPr>
              <a:t></a:t>
            </a:r>
            <a:r>
              <a:rPr lang="nl-NL" dirty="0" smtClean="0"/>
              <a:t> Wet dieren</a:t>
            </a:r>
          </a:p>
          <a:p>
            <a:r>
              <a:rPr lang="nl-NL" dirty="0" smtClean="0">
                <a:effectLst/>
              </a:rPr>
              <a:t>Besluit houders van dieren </a:t>
            </a:r>
            <a:endParaRPr lang="nl-NL" dirty="0" smtClean="0"/>
          </a:p>
          <a:p>
            <a:pPr marL="0" indent="0">
              <a:buNone/>
            </a:pPr>
            <a:endParaRPr lang="nl-NL" dirty="0" smtClean="0">
              <a:sym typeface="Wingdings" panose="05000000000000000000" pitchFamily="2" charset="2"/>
            </a:endParaRPr>
          </a:p>
          <a:p>
            <a:pPr marL="0" indent="0">
              <a:buNone/>
            </a:pPr>
            <a:endParaRPr lang="nl-NL" dirty="0">
              <a:sym typeface="Wingdings" panose="05000000000000000000" pitchFamily="2" charset="2"/>
            </a:endParaRPr>
          </a:p>
          <a:p>
            <a:pPr marL="0" indent="0">
              <a:buNone/>
            </a:pPr>
            <a:r>
              <a:rPr lang="nl-NL" i="1" dirty="0" smtClean="0">
                <a:solidFill>
                  <a:schemeClr val="tx2"/>
                </a:solidFill>
                <a:sym typeface="Wingdings" panose="05000000000000000000" pitchFamily="2" charset="2"/>
                <a:hlinkClick r:id="rId3"/>
              </a:rPr>
              <a:t>Houden van konijnen kan op </a:t>
            </a:r>
          </a:p>
          <a:p>
            <a:pPr marL="0" indent="0">
              <a:buNone/>
            </a:pPr>
            <a:r>
              <a:rPr lang="nl-NL" i="1" dirty="0" smtClean="0">
                <a:solidFill>
                  <a:schemeClr val="tx2"/>
                </a:solidFill>
                <a:sym typeface="Wingdings" panose="05000000000000000000" pitchFamily="2" charset="2"/>
                <a:hlinkClick r:id="rId3"/>
              </a:rPr>
              <a:t>veel verschillende manieren</a:t>
            </a:r>
            <a:endParaRPr lang="nl-NL" i="1" dirty="0">
              <a:solidFill>
                <a:schemeClr val="tx2"/>
              </a:solidFill>
            </a:endParaRPr>
          </a:p>
        </p:txBody>
      </p:sp>
      <p:pic>
        <p:nvPicPr>
          <p:cNvPr id="2050" name="Picture 2" descr="Afbeeldingsresultaat voor konijn hou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280" y="3821899"/>
            <a:ext cx="4870451" cy="266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24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p:txBody>
          <a:bodyPr/>
          <a:lstStyle/>
          <a:p>
            <a:pPr marL="457200" lvl="1" indent="0">
              <a:buNone/>
            </a:pPr>
            <a:endParaRPr lang="nl-NL" dirty="0" smtClean="0"/>
          </a:p>
          <a:p>
            <a:endParaRPr lang="nl-NL" dirty="0"/>
          </a:p>
        </p:txBody>
      </p:sp>
      <p:graphicFrame>
        <p:nvGraphicFramePr>
          <p:cNvPr id="5" name="Diagram 4"/>
          <p:cNvGraphicFramePr/>
          <p:nvPr>
            <p:extLst>
              <p:ext uri="{D42A27DB-BD31-4B8C-83A1-F6EECF244321}">
                <p14:modId xmlns:p14="http://schemas.microsoft.com/office/powerpoint/2010/main" val="1793981974"/>
              </p:ext>
            </p:extLst>
          </p:nvPr>
        </p:nvGraphicFramePr>
        <p:xfrm>
          <a:off x="838200" y="1176931"/>
          <a:ext cx="8162588" cy="499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p:cNvSpPr txBox="1"/>
          <p:nvPr/>
        </p:nvSpPr>
        <p:spPr>
          <a:xfrm rot="20561341">
            <a:off x="7053792" y="1564014"/>
            <a:ext cx="4784132" cy="523220"/>
          </a:xfrm>
          <a:prstGeom prst="rect">
            <a:avLst/>
          </a:prstGeom>
          <a:noFill/>
        </p:spPr>
        <p:txBody>
          <a:bodyPr wrap="square" rtlCol="0">
            <a:spAutoFit/>
          </a:bodyPr>
          <a:lstStyle/>
          <a:p>
            <a:r>
              <a:rPr lang="nl-NL" sz="2800" dirty="0" smtClean="0">
                <a:solidFill>
                  <a:schemeClr val="tx2"/>
                </a:solidFill>
              </a:rPr>
              <a:t>Wat is een goede huisvesting?</a:t>
            </a:r>
            <a:endParaRPr lang="nl-NL" sz="2800" dirty="0">
              <a:solidFill>
                <a:schemeClr val="tx2"/>
              </a:solidFill>
            </a:endParaRPr>
          </a:p>
        </p:txBody>
      </p:sp>
    </p:spTree>
    <p:extLst>
      <p:ext uri="{BB962C8B-B14F-4D97-AF65-F5344CB8AC3E}">
        <p14:creationId xmlns:p14="http://schemas.microsoft.com/office/powerpoint/2010/main" val="90919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Hygiëne</a:t>
            </a:r>
            <a:endParaRPr lang="nl-NL" b="1" dirty="0">
              <a:solidFill>
                <a:schemeClr val="tx2"/>
              </a:solidFill>
            </a:endParaRPr>
          </a:p>
        </p:txBody>
      </p:sp>
      <p:pic>
        <p:nvPicPr>
          <p:cNvPr id="7" name="G6uBxC1yZfk"/>
          <p:cNvPicPr>
            <a:picLocks noRot="1" noChangeAspect="1"/>
          </p:cNvPicPr>
          <p:nvPr>
            <a:videoFile r:link="rId1"/>
          </p:nvPr>
        </p:nvPicPr>
        <p:blipFill>
          <a:blip r:embed="rId4"/>
          <a:stretch>
            <a:fillRect/>
          </a:stretch>
        </p:blipFill>
        <p:spPr>
          <a:xfrm>
            <a:off x="2559456" y="1439694"/>
            <a:ext cx="9096443" cy="5116749"/>
          </a:xfrm>
          <a:prstGeom prst="rect">
            <a:avLst/>
          </a:prstGeom>
        </p:spPr>
      </p:pic>
    </p:spTree>
    <p:extLst>
      <p:ext uri="{BB962C8B-B14F-4D97-AF65-F5344CB8AC3E}">
        <p14:creationId xmlns:p14="http://schemas.microsoft.com/office/powerpoint/2010/main" val="3345467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is hygiëne?</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a:t>Hygiëne is alles wat je doet om ervoor te zorgen dieren, planten en mensen gezond blijven door ziekteverwekkers uit de buurt te houden of uit te schakelen.</a:t>
            </a:r>
          </a:p>
          <a:p>
            <a:endParaRPr lang="nl-NL" dirty="0"/>
          </a:p>
          <a:p>
            <a:r>
              <a:rPr lang="nl-NL" dirty="0"/>
              <a:t>Een goede hygiëne is belangrijk om te voorkomen dat ziekteverwekkers zich kunnen vermenigvuldigen en verspreiden en hierdoor de dieren ziek worden. </a:t>
            </a:r>
          </a:p>
          <a:p>
            <a:endParaRPr lang="nl-NL" dirty="0"/>
          </a:p>
        </p:txBody>
      </p:sp>
    </p:spTree>
    <p:extLst>
      <p:ext uri="{BB962C8B-B14F-4D97-AF65-F5344CB8AC3E}">
        <p14:creationId xmlns:p14="http://schemas.microsoft.com/office/powerpoint/2010/main" val="1651781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Geef ziekteverwekkers geen kans!</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Een goede hygiëne is dus belangrijk om ziekteverwekkers zo min mogelijk kans te geven. </a:t>
            </a:r>
          </a:p>
          <a:p>
            <a:endParaRPr lang="nl-NL" dirty="0"/>
          </a:p>
          <a:p>
            <a:r>
              <a:rPr lang="nl-NL" dirty="0" smtClean="0"/>
              <a:t>Zorg dat je als dierverzorger goed weet hoe je de hygiëne waarborgt binnen het bedrijf waar je werkt. </a:t>
            </a:r>
          </a:p>
          <a:p>
            <a:endParaRPr lang="nl-NL" dirty="0"/>
          </a:p>
          <a:p>
            <a:r>
              <a:rPr lang="nl-NL" dirty="0" smtClean="0"/>
              <a:t>Welke ziekteverwekkers kennen jullie?</a:t>
            </a:r>
            <a:endParaRPr lang="nl-NL" dirty="0"/>
          </a:p>
        </p:txBody>
      </p:sp>
    </p:spTree>
    <p:extLst>
      <p:ext uri="{BB962C8B-B14F-4D97-AF65-F5344CB8AC3E}">
        <p14:creationId xmlns:p14="http://schemas.microsoft.com/office/powerpoint/2010/main" val="3110750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Opdrachten maken</a:t>
            </a:r>
            <a:endParaRPr lang="nl-NL" b="1" dirty="0">
              <a:solidFill>
                <a:schemeClr val="tx2"/>
              </a:solidFill>
            </a:endParaRPr>
          </a:p>
        </p:txBody>
      </p:sp>
      <p:pic>
        <p:nvPicPr>
          <p:cNvPr id="2050" name="Picture 2" descr="Afbeeldingsresultaat voor d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088339" cy="407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36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Welke ziekteverwekkers zijn er?</a:t>
            </a:r>
            <a:endParaRPr lang="nl-NL" b="1" dirty="0">
              <a:solidFill>
                <a:schemeClr val="tx2"/>
              </a:solidFill>
            </a:endParaRPr>
          </a:p>
        </p:txBody>
      </p:sp>
      <p:pic>
        <p:nvPicPr>
          <p:cNvPr id="3074" name="Picture 2" descr="Afbeeldingsresultaat voor ziekteverwek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919" y="1934699"/>
            <a:ext cx="6096000" cy="410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80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1">
                    <a:lumMod val="50000"/>
                  </a:schemeClr>
                </a:solidFill>
              </a:rPr>
              <a:t>Jullie docent</a:t>
            </a:r>
            <a:endParaRPr lang="nl-NL" b="1" dirty="0">
              <a:solidFill>
                <a:schemeClr val="accent1">
                  <a:lumMod val="50000"/>
                </a:schemeClr>
              </a:solidFill>
            </a:endParaRPr>
          </a:p>
        </p:txBody>
      </p:sp>
      <p:sp>
        <p:nvSpPr>
          <p:cNvPr id="3" name="Tijdelijke aanduiding voor inhoud 2"/>
          <p:cNvSpPr>
            <a:spLocks noGrp="1"/>
          </p:cNvSpPr>
          <p:nvPr>
            <p:ph idx="1"/>
          </p:nvPr>
        </p:nvSpPr>
        <p:spPr/>
        <p:txBody>
          <a:bodyPr/>
          <a:lstStyle/>
          <a:p>
            <a:r>
              <a:rPr lang="nl-NL" dirty="0" smtClean="0"/>
              <a:t>Yorike van der Weijden</a:t>
            </a:r>
          </a:p>
          <a:p>
            <a:r>
              <a:rPr lang="nl-NL" dirty="0" smtClean="0"/>
              <a:t>Email: </a:t>
            </a:r>
            <a:r>
              <a:rPr lang="nl-NL" dirty="0" smtClean="0">
                <a:hlinkClick r:id="rId2"/>
              </a:rPr>
              <a:t>yvdweijden@aoc-oost.nl</a:t>
            </a:r>
            <a:endParaRPr lang="nl-NL" dirty="0" smtClean="0"/>
          </a:p>
          <a:p>
            <a:endParaRPr lang="nl-NL" dirty="0"/>
          </a:p>
          <a:p>
            <a:pPr marL="0" indent="0">
              <a:buNone/>
            </a:pPr>
            <a:endParaRPr lang="nl-NL" dirty="0" smtClean="0"/>
          </a:p>
          <a:p>
            <a:r>
              <a:rPr lang="nl-NL" dirty="0"/>
              <a:t>Blok 1: aanwezig </a:t>
            </a:r>
            <a:r>
              <a:rPr lang="nl-NL" dirty="0" smtClean="0"/>
              <a:t>op de dinsdag en de woensdag</a:t>
            </a:r>
          </a:p>
          <a:p>
            <a:pPr marL="0" indent="0">
              <a:buNone/>
            </a:pPr>
            <a:endParaRPr lang="nl-NL" dirty="0"/>
          </a:p>
        </p:txBody>
      </p:sp>
      <p:pic>
        <p:nvPicPr>
          <p:cNvPr id="4" name="Picture 2" descr="Afbeeldingsresultaat voor yor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808" y="3687816"/>
            <a:ext cx="2624084" cy="262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51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Bacteriën</a:t>
            </a:r>
            <a:endParaRPr lang="nl-NL" b="1" dirty="0">
              <a:solidFill>
                <a:schemeClr val="tx2"/>
              </a:solidFill>
            </a:endParaRPr>
          </a:p>
        </p:txBody>
      </p:sp>
      <p:sp>
        <p:nvSpPr>
          <p:cNvPr id="3" name="Tijdelijke aanduiding voor inhoud 2"/>
          <p:cNvSpPr>
            <a:spLocks noGrp="1"/>
          </p:cNvSpPr>
          <p:nvPr>
            <p:ph idx="1"/>
          </p:nvPr>
        </p:nvSpPr>
        <p:spPr>
          <a:xfrm>
            <a:off x="838200" y="1825625"/>
            <a:ext cx="4823298" cy="4351338"/>
          </a:xfrm>
        </p:spPr>
        <p:txBody>
          <a:bodyPr/>
          <a:lstStyle/>
          <a:p>
            <a:pPr marL="0" indent="0">
              <a:buNone/>
            </a:pPr>
            <a:r>
              <a:rPr lang="nl-NL" dirty="0"/>
              <a:t>Bacteriën zijn eencellige organismen. Ze zitten overal maar ze zijn met het blote oog niet zichtbaar, de gemiddelde grootte van een bacterie is één micrometer. De meeste bacteriën zijn onschuldig of zelfs nuttig voor mens en dier, maar sommige bacteriën veroorzaken </a:t>
            </a:r>
            <a:r>
              <a:rPr lang="nl-NL" dirty="0" smtClean="0"/>
              <a:t>ziekte.</a:t>
            </a:r>
            <a:endParaRPr lang="nl-NL" dirty="0"/>
          </a:p>
        </p:txBody>
      </p:sp>
      <p:pic>
        <p:nvPicPr>
          <p:cNvPr id="4" name="Afbeelding 3"/>
          <p:cNvPicPr>
            <a:picLocks noChangeAspect="1"/>
          </p:cNvPicPr>
          <p:nvPr/>
        </p:nvPicPr>
        <p:blipFill>
          <a:blip r:embed="rId2"/>
          <a:stretch>
            <a:fillRect/>
          </a:stretch>
        </p:blipFill>
        <p:spPr>
          <a:xfrm>
            <a:off x="5661498" y="1825625"/>
            <a:ext cx="6317066" cy="4180563"/>
          </a:xfrm>
          <a:prstGeom prst="rect">
            <a:avLst/>
          </a:prstGeom>
        </p:spPr>
      </p:pic>
    </p:spTree>
    <p:extLst>
      <p:ext uri="{BB962C8B-B14F-4D97-AF65-F5344CB8AC3E}">
        <p14:creationId xmlns:p14="http://schemas.microsoft.com/office/powerpoint/2010/main" val="217051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Schimmels</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a:t>Schimmels en gisten zijn fungi. Dit zijn </a:t>
            </a:r>
            <a:r>
              <a:rPr lang="nl-NL" dirty="0" err="1"/>
              <a:t>eukaryote</a:t>
            </a:r>
            <a:r>
              <a:rPr lang="nl-NL" dirty="0"/>
              <a:t> micro-organismen (in het bezit van een celkern, mitochondriën en een </a:t>
            </a:r>
            <a:r>
              <a:rPr lang="nl-NL" dirty="0" err="1"/>
              <a:t>endoplasmatisch</a:t>
            </a:r>
            <a:r>
              <a:rPr lang="nl-NL" dirty="0"/>
              <a:t> </a:t>
            </a:r>
            <a:r>
              <a:rPr lang="nl-NL" dirty="0" smtClean="0"/>
              <a:t>reticulum) </a:t>
            </a:r>
            <a:r>
              <a:rPr lang="nl-NL" dirty="0"/>
              <a:t>waardoor ze zich onderscheiden van de bacteriën. Van planten onderscheiden ze zich door de afwezigheid van bladgroen, hierdoor is ook hun voedingswijze anders</a:t>
            </a:r>
            <a:r>
              <a:rPr lang="nl-NL" dirty="0" smtClean="0"/>
              <a:t>.</a:t>
            </a:r>
          </a:p>
          <a:p>
            <a:pPr marL="0" indent="0">
              <a:buNone/>
            </a:pPr>
            <a:endParaRPr lang="nl-NL" dirty="0"/>
          </a:p>
          <a:p>
            <a:pPr marL="0" indent="0">
              <a:buNone/>
            </a:pPr>
            <a:r>
              <a:rPr lang="nl-NL" dirty="0" smtClean="0"/>
              <a:t>Ze vermenigvuldigen door draden en sporen</a:t>
            </a:r>
          </a:p>
          <a:p>
            <a:pPr marL="0" indent="0">
              <a:buNone/>
            </a:pPr>
            <a:endParaRPr lang="nl-NL" dirty="0"/>
          </a:p>
          <a:p>
            <a:pPr marL="0" indent="0">
              <a:buNone/>
            </a:pPr>
            <a:r>
              <a:rPr lang="nl-NL" dirty="0" smtClean="0"/>
              <a:t>gisten = ééncellige schimmel</a:t>
            </a:r>
            <a:endParaRPr lang="nl-NL" dirty="0"/>
          </a:p>
        </p:txBody>
      </p:sp>
      <p:pic>
        <p:nvPicPr>
          <p:cNvPr id="4" name="Afbeelding 3"/>
          <p:cNvPicPr>
            <a:picLocks noChangeAspect="1"/>
          </p:cNvPicPr>
          <p:nvPr/>
        </p:nvPicPr>
        <p:blipFill>
          <a:blip r:embed="rId2"/>
          <a:stretch>
            <a:fillRect/>
          </a:stretch>
        </p:blipFill>
        <p:spPr>
          <a:xfrm>
            <a:off x="7801582" y="3476804"/>
            <a:ext cx="3949633" cy="3216130"/>
          </a:xfrm>
          <a:prstGeom prst="rect">
            <a:avLst/>
          </a:prstGeom>
        </p:spPr>
      </p:pic>
    </p:spTree>
    <p:extLst>
      <p:ext uri="{BB962C8B-B14F-4D97-AF65-F5344CB8AC3E}">
        <p14:creationId xmlns:p14="http://schemas.microsoft.com/office/powerpoint/2010/main" val="2355190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Virussen</a:t>
            </a:r>
            <a:endParaRPr lang="nl-NL" b="1" dirty="0">
              <a:solidFill>
                <a:schemeClr val="tx2"/>
              </a:solidFill>
            </a:endParaRPr>
          </a:p>
        </p:txBody>
      </p:sp>
      <p:sp>
        <p:nvSpPr>
          <p:cNvPr id="3" name="Tijdelijke aanduiding voor inhoud 2"/>
          <p:cNvSpPr>
            <a:spLocks noGrp="1"/>
          </p:cNvSpPr>
          <p:nvPr>
            <p:ph idx="1"/>
          </p:nvPr>
        </p:nvSpPr>
        <p:spPr>
          <a:xfrm>
            <a:off x="838200" y="1825625"/>
            <a:ext cx="6185170" cy="4351338"/>
          </a:xfrm>
        </p:spPr>
        <p:txBody>
          <a:bodyPr/>
          <a:lstStyle/>
          <a:p>
            <a:pPr marL="0" indent="0">
              <a:buNone/>
            </a:pPr>
            <a:r>
              <a:rPr lang="nl-NL" dirty="0"/>
              <a:t>Een </a:t>
            </a:r>
            <a:r>
              <a:rPr lang="nl-NL" dirty="0" smtClean="0"/>
              <a:t>virus zijn heel klein en bestaan </a:t>
            </a:r>
            <a:r>
              <a:rPr lang="nl-NL" dirty="0"/>
              <a:t>uit erfelijk materiaal in een omhulsel dat in staat is zich voort te planten door gebruik te maken van het reproductieapparaat van levende organismen. </a:t>
            </a:r>
            <a:endParaRPr lang="nl-NL" dirty="0" smtClean="0"/>
          </a:p>
          <a:p>
            <a:pPr marL="0" indent="0">
              <a:buNone/>
            </a:pPr>
            <a:endParaRPr lang="nl-NL" dirty="0" smtClean="0"/>
          </a:p>
          <a:p>
            <a:pPr marL="0" indent="0">
              <a:buNone/>
            </a:pPr>
            <a:r>
              <a:rPr lang="nl-NL" dirty="0" smtClean="0"/>
              <a:t>Virussen </a:t>
            </a:r>
            <a:r>
              <a:rPr lang="nl-NL" dirty="0"/>
              <a:t>sterk gespecialiseerd op een gastheer.</a:t>
            </a:r>
          </a:p>
        </p:txBody>
      </p:sp>
      <p:pic>
        <p:nvPicPr>
          <p:cNvPr id="4" name="Afbeelding 3"/>
          <p:cNvPicPr>
            <a:picLocks noChangeAspect="1"/>
          </p:cNvPicPr>
          <p:nvPr/>
        </p:nvPicPr>
        <p:blipFill>
          <a:blip r:embed="rId2"/>
          <a:stretch>
            <a:fillRect/>
          </a:stretch>
        </p:blipFill>
        <p:spPr>
          <a:xfrm>
            <a:off x="7023370" y="2305844"/>
            <a:ext cx="4886325" cy="3390900"/>
          </a:xfrm>
          <a:prstGeom prst="rect">
            <a:avLst/>
          </a:prstGeom>
        </p:spPr>
      </p:pic>
    </p:spTree>
    <p:extLst>
      <p:ext uri="{BB962C8B-B14F-4D97-AF65-F5344CB8AC3E}">
        <p14:creationId xmlns:p14="http://schemas.microsoft.com/office/powerpoint/2010/main" val="2439329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solidFill>
                  <a:schemeClr val="tx2"/>
                </a:solidFill>
              </a:rPr>
              <a:t>Prionen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Kleinste </a:t>
            </a:r>
            <a:r>
              <a:rPr lang="nl-NL" dirty="0"/>
              <a:t>ziekteverwekker, voor zover bekend maar één soort </a:t>
            </a:r>
          </a:p>
          <a:p>
            <a:r>
              <a:rPr lang="nl-NL" dirty="0" smtClean="0"/>
              <a:t>Lijkt op een virus</a:t>
            </a:r>
          </a:p>
          <a:p>
            <a:r>
              <a:rPr lang="nl-NL" dirty="0" smtClean="0"/>
              <a:t>Bestaat uit </a:t>
            </a:r>
            <a:r>
              <a:rPr lang="nl-NL" dirty="0"/>
              <a:t>een vrij kleine eiwitmolecule </a:t>
            </a:r>
            <a:endParaRPr lang="nl-NL" dirty="0" smtClean="0"/>
          </a:p>
          <a:p>
            <a:r>
              <a:rPr lang="nl-NL" dirty="0" smtClean="0"/>
              <a:t>Vermeerdering</a:t>
            </a:r>
            <a:r>
              <a:rPr lang="nl-NL" dirty="0"/>
              <a:t>, nog onbekend hoe </a:t>
            </a:r>
            <a:endParaRPr lang="nl-NL" dirty="0" smtClean="0"/>
          </a:p>
        </p:txBody>
      </p:sp>
    </p:spTree>
    <p:extLst>
      <p:ext uri="{BB962C8B-B14F-4D97-AF65-F5344CB8AC3E}">
        <p14:creationId xmlns:p14="http://schemas.microsoft.com/office/powerpoint/2010/main" val="3215137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Protozoën</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a:t>Protozoën zijn ééncellige, dierlijke parasieten </a:t>
            </a:r>
            <a:r>
              <a:rPr lang="nl-NL" dirty="0" smtClean="0"/>
              <a:t>die o.a</a:t>
            </a:r>
            <a:r>
              <a:rPr lang="nl-NL" dirty="0"/>
              <a:t>. ernstige </a:t>
            </a:r>
            <a:r>
              <a:rPr lang="nl-NL" dirty="0" smtClean="0"/>
              <a:t>diarree en malaria kunnen </a:t>
            </a:r>
            <a:r>
              <a:rPr lang="nl-NL" dirty="0"/>
              <a:t>veroorzaken.</a:t>
            </a:r>
          </a:p>
        </p:txBody>
      </p:sp>
      <p:pic>
        <p:nvPicPr>
          <p:cNvPr id="1026" name="Picture 2" descr="Afbeeldingsresultaat voor protozo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13785"/>
            <a:ext cx="4839240" cy="299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93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Endoparasieten</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a:t>• platwormen (</a:t>
            </a:r>
            <a:r>
              <a:rPr lang="nl-NL" dirty="0" err="1"/>
              <a:t>Trematoden</a:t>
            </a:r>
            <a:r>
              <a:rPr lang="nl-NL" dirty="0"/>
              <a:t>)</a:t>
            </a:r>
          </a:p>
          <a:p>
            <a:pPr marL="0" indent="0">
              <a:buNone/>
            </a:pPr>
            <a:r>
              <a:rPr lang="nl-NL" dirty="0"/>
              <a:t>• lintwormen (</a:t>
            </a:r>
            <a:r>
              <a:rPr lang="nl-NL" dirty="0" err="1"/>
              <a:t>Cestoden</a:t>
            </a:r>
            <a:r>
              <a:rPr lang="nl-NL" dirty="0"/>
              <a:t>)</a:t>
            </a:r>
          </a:p>
          <a:p>
            <a:pPr marL="0" indent="0">
              <a:buNone/>
            </a:pPr>
            <a:r>
              <a:rPr lang="nl-NL" dirty="0"/>
              <a:t>• rondwormen (Nematoden)</a:t>
            </a:r>
          </a:p>
        </p:txBody>
      </p:sp>
      <p:pic>
        <p:nvPicPr>
          <p:cNvPr id="2050" name="Picture 2" descr="Afbeeldingsresultaat voor verschillende wormen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42910"/>
            <a:ext cx="5512160" cy="310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312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solidFill>
                  <a:schemeClr val="tx2"/>
                </a:solidFill>
              </a:rPr>
              <a:t>Ectoparasieten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sz="3200" dirty="0" smtClean="0"/>
              <a:t>Teken</a:t>
            </a:r>
          </a:p>
          <a:p>
            <a:pPr marL="0" indent="0">
              <a:buNone/>
            </a:pPr>
            <a:r>
              <a:rPr lang="nl-NL" sz="3200" dirty="0" smtClean="0"/>
              <a:t>• Vlooien</a:t>
            </a:r>
          </a:p>
          <a:p>
            <a:pPr marL="0" indent="0">
              <a:buNone/>
            </a:pPr>
            <a:r>
              <a:rPr lang="nl-NL" sz="3200" dirty="0" smtClean="0"/>
              <a:t>• </a:t>
            </a:r>
            <a:r>
              <a:rPr lang="nl-NL" sz="3200" dirty="0"/>
              <a:t>Luizen </a:t>
            </a:r>
            <a:endParaRPr lang="nl-NL" sz="3200" dirty="0" smtClean="0"/>
          </a:p>
          <a:p>
            <a:pPr marL="0" indent="0">
              <a:buNone/>
            </a:pPr>
            <a:r>
              <a:rPr lang="nl-NL" sz="3200" dirty="0" smtClean="0"/>
              <a:t>• Mijten</a:t>
            </a:r>
          </a:p>
          <a:p>
            <a:pPr marL="0" indent="0">
              <a:buNone/>
            </a:pPr>
            <a:r>
              <a:rPr lang="nl-NL" sz="3200" dirty="0" smtClean="0"/>
              <a:t>• </a:t>
            </a:r>
            <a:r>
              <a:rPr lang="nl-NL" sz="3200" dirty="0"/>
              <a:t>Vliegen </a:t>
            </a:r>
          </a:p>
        </p:txBody>
      </p:sp>
      <p:pic>
        <p:nvPicPr>
          <p:cNvPr id="4" name="Afbeelding 3"/>
          <p:cNvPicPr>
            <a:picLocks noChangeAspect="1"/>
          </p:cNvPicPr>
          <p:nvPr/>
        </p:nvPicPr>
        <p:blipFill>
          <a:blip r:embed="rId2"/>
          <a:stretch>
            <a:fillRect/>
          </a:stretch>
        </p:blipFill>
        <p:spPr>
          <a:xfrm>
            <a:off x="4768720" y="1420238"/>
            <a:ext cx="6356480" cy="4595205"/>
          </a:xfrm>
          <a:prstGeom prst="rect">
            <a:avLst/>
          </a:prstGeom>
        </p:spPr>
      </p:pic>
    </p:spTree>
    <p:extLst>
      <p:ext uri="{BB962C8B-B14F-4D97-AF65-F5344CB8AC3E}">
        <p14:creationId xmlns:p14="http://schemas.microsoft.com/office/powerpoint/2010/main" val="2448895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Huisvesting opdracht		</a:t>
            </a:r>
            <a:r>
              <a:rPr lang="nl-NL" sz="3200" b="1" dirty="0" smtClean="0">
                <a:solidFill>
                  <a:schemeClr val="tx2"/>
                </a:solidFill>
              </a:rPr>
              <a:t>Alleen </a:t>
            </a:r>
            <a:r>
              <a:rPr lang="nl-NL" sz="3200" b="1" dirty="0" smtClean="0">
                <a:solidFill>
                  <a:schemeClr val="tx2"/>
                </a:solidFill>
              </a:rPr>
              <a:t>niveau 4</a:t>
            </a:r>
            <a:endParaRPr lang="nl-NL" sz="3200" b="1" dirty="0">
              <a:solidFill>
                <a:schemeClr val="tx2"/>
              </a:solidFill>
            </a:endParaRPr>
          </a:p>
        </p:txBody>
      </p:sp>
      <p:sp>
        <p:nvSpPr>
          <p:cNvPr id="3" name="Tijdelijke aanduiding voor inhoud 2"/>
          <p:cNvSpPr>
            <a:spLocks noGrp="1"/>
          </p:cNvSpPr>
          <p:nvPr>
            <p:ph idx="1"/>
          </p:nvPr>
        </p:nvSpPr>
        <p:spPr>
          <a:xfrm>
            <a:off x="838200" y="1690688"/>
            <a:ext cx="10515600" cy="4963031"/>
          </a:xfrm>
        </p:spPr>
        <p:txBody>
          <a:bodyPr>
            <a:normAutofit fontScale="92500" lnSpcReduction="10000"/>
          </a:bodyPr>
          <a:lstStyle/>
          <a:p>
            <a:r>
              <a:rPr lang="nl-NL" dirty="0" smtClean="0"/>
              <a:t>Maak samen met een klasgenoot een poster en een samenvatting met daarin informatie en een schets van de ideale huisvesting van je diersoort. </a:t>
            </a:r>
          </a:p>
          <a:p>
            <a:r>
              <a:rPr lang="nl-NL" dirty="0" smtClean="0"/>
              <a:t>Onderzoek daarvoor eerst de </a:t>
            </a:r>
            <a:r>
              <a:rPr lang="nl-NL" u="sng" dirty="0" smtClean="0"/>
              <a:t>natuurlijke leefomgeving </a:t>
            </a:r>
            <a:r>
              <a:rPr lang="nl-NL" dirty="0" smtClean="0"/>
              <a:t>van de diersoort en  ook het </a:t>
            </a:r>
            <a:r>
              <a:rPr lang="nl-NL" u="sng" dirty="0" smtClean="0"/>
              <a:t>natuurlijke gedrag </a:t>
            </a:r>
            <a:r>
              <a:rPr lang="nl-NL" dirty="0" smtClean="0"/>
              <a:t>is belangrijk. </a:t>
            </a:r>
          </a:p>
          <a:p>
            <a:r>
              <a:rPr lang="nl-NL" dirty="0" smtClean="0"/>
              <a:t>Let op de abiotische en biotische factoren die belangrijk zijn voor het dier </a:t>
            </a:r>
          </a:p>
          <a:p>
            <a:r>
              <a:rPr lang="nl-NL" dirty="0" smtClean="0"/>
              <a:t>Let op het doel waarop het dier gehouden moet worden, bijvoorbeeld productiedieren moeten kunnen blijven produceren op een efficiënte manier voor de dierhouder.</a:t>
            </a:r>
          </a:p>
          <a:p>
            <a:r>
              <a:rPr lang="nl-NL" dirty="0" smtClean="0"/>
              <a:t>Onderbouw je keuze voor deze huisvesting tijdens de presentatie van circa 5 – 10 minuten.</a:t>
            </a:r>
          </a:p>
          <a:p>
            <a:r>
              <a:rPr lang="nl-NL" dirty="0" smtClean="0"/>
              <a:t>Presenteer je poster tijdens de 3</a:t>
            </a:r>
            <a:r>
              <a:rPr lang="nl-NL" baseline="30000" dirty="0" smtClean="0"/>
              <a:t>e</a:t>
            </a:r>
            <a:r>
              <a:rPr lang="nl-NL" dirty="0" smtClean="0"/>
              <a:t> les. Maak ook een samenvatting voor je klasgenoten, print deze uit. </a:t>
            </a:r>
            <a:endParaRPr lang="nl-NL" dirty="0"/>
          </a:p>
        </p:txBody>
      </p:sp>
    </p:spTree>
    <p:extLst>
      <p:ext uri="{BB962C8B-B14F-4D97-AF65-F5344CB8AC3E}">
        <p14:creationId xmlns:p14="http://schemas.microsoft.com/office/powerpoint/2010/main" val="3705329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Keuze </a:t>
            </a:r>
            <a:r>
              <a:rPr lang="nl-NL" b="1" dirty="0" smtClean="0">
                <a:solidFill>
                  <a:schemeClr val="tx2"/>
                </a:solidFill>
              </a:rPr>
              <a:t>diersoort						</a:t>
            </a:r>
            <a:r>
              <a:rPr lang="nl-NL" sz="2400" b="1" dirty="0" smtClean="0">
                <a:solidFill>
                  <a:schemeClr val="tx2"/>
                </a:solidFill>
              </a:rPr>
              <a:t>Alleen niveau 4</a:t>
            </a:r>
            <a:r>
              <a:rPr lang="nl-NL" b="1" dirty="0" smtClean="0">
                <a:solidFill>
                  <a:schemeClr val="tx2"/>
                </a:solidFill>
              </a:rPr>
              <a:t>							</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dirty="0" smtClean="0"/>
              <a:t>Legkippen							</a:t>
            </a:r>
            <a:r>
              <a:rPr lang="nl-NL" dirty="0" err="1" smtClean="0"/>
              <a:t>Rafi</a:t>
            </a:r>
            <a:r>
              <a:rPr lang="nl-NL" dirty="0" smtClean="0"/>
              <a:t> en Björn</a:t>
            </a:r>
          </a:p>
          <a:p>
            <a:r>
              <a:rPr lang="nl-NL" dirty="0" smtClean="0"/>
              <a:t>Melkvee (koeien)						Renske en Marjolein</a:t>
            </a:r>
          </a:p>
          <a:p>
            <a:r>
              <a:rPr lang="nl-NL" dirty="0" smtClean="0"/>
              <a:t>Melkvee (geiten)						Tamara en Noa</a:t>
            </a:r>
          </a:p>
          <a:p>
            <a:r>
              <a:rPr lang="nl-NL" dirty="0" smtClean="0"/>
              <a:t>Hondenpension (of asiel) (&gt;10 honden)		</a:t>
            </a:r>
            <a:r>
              <a:rPr lang="nl-NL" dirty="0" err="1" smtClean="0"/>
              <a:t>Janou</a:t>
            </a:r>
            <a:r>
              <a:rPr lang="nl-NL" dirty="0" smtClean="0"/>
              <a:t> en Eva</a:t>
            </a:r>
          </a:p>
          <a:p>
            <a:r>
              <a:rPr lang="nl-NL" dirty="0" smtClean="0"/>
              <a:t>Kattenpension (of asiel) (&gt;</a:t>
            </a:r>
            <a:r>
              <a:rPr lang="nl-NL" dirty="0"/>
              <a:t>1</a:t>
            </a:r>
            <a:r>
              <a:rPr lang="nl-NL" dirty="0" smtClean="0"/>
              <a:t>0 katten)			Mandy en Kim</a:t>
            </a:r>
          </a:p>
          <a:p>
            <a:r>
              <a:rPr lang="nl-NL" dirty="0" smtClean="0"/>
              <a:t>Paardenpension (&gt;10 paarden)			Fleur en Cheyenne</a:t>
            </a:r>
          </a:p>
          <a:p>
            <a:r>
              <a:rPr lang="nl-NL" dirty="0" smtClean="0"/>
              <a:t>Varkensstal (vleesvarkens)				Linde, Kayleigh,     									Amber</a:t>
            </a:r>
          </a:p>
        </p:txBody>
      </p:sp>
    </p:spTree>
    <p:extLst>
      <p:ext uri="{BB962C8B-B14F-4D97-AF65-F5344CB8AC3E}">
        <p14:creationId xmlns:p14="http://schemas.microsoft.com/office/powerpoint/2010/main" val="959410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hebben we deze les geleerd?</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a:t>Wat huisvesting is en hoe je verschillende dieren kan huisvesten. </a:t>
            </a:r>
            <a:endParaRPr lang="nl-NL" dirty="0" smtClean="0"/>
          </a:p>
          <a:p>
            <a:r>
              <a:rPr lang="nl-NL" dirty="0" smtClean="0"/>
              <a:t>Welke regelgeving belangrijk is bij het huisvesten van dieren.</a:t>
            </a:r>
            <a:endParaRPr lang="nl-NL" dirty="0"/>
          </a:p>
          <a:p>
            <a:r>
              <a:rPr lang="nl-NL" dirty="0"/>
              <a:t>Wat het verschil is tussen een gedomesticeerd en een ‘wild’ dier. </a:t>
            </a:r>
          </a:p>
          <a:p>
            <a:r>
              <a:rPr lang="nl-NL" dirty="0"/>
              <a:t>Wat hygiëne is en hoe je iets hygiënisch kan houden. </a:t>
            </a:r>
          </a:p>
          <a:p>
            <a:r>
              <a:rPr lang="nl-NL" dirty="0" smtClean="0"/>
              <a:t>Wat </a:t>
            </a:r>
            <a:r>
              <a:rPr lang="nl-NL" dirty="0"/>
              <a:t>het belang is van een goede huisvesting en hygiëne</a:t>
            </a:r>
            <a:r>
              <a:rPr lang="nl-NL" dirty="0" smtClean="0"/>
              <a:t>.</a:t>
            </a:r>
          </a:p>
          <a:p>
            <a:r>
              <a:rPr lang="nl-NL" dirty="0" smtClean="0"/>
              <a:t>Welke ziekteverwekkers ken je  </a:t>
            </a:r>
            <a:endParaRPr lang="nl-NL" dirty="0"/>
          </a:p>
          <a:p>
            <a:endParaRPr lang="nl-NL" dirty="0"/>
          </a:p>
        </p:txBody>
      </p:sp>
    </p:spTree>
    <p:extLst>
      <p:ext uri="{BB962C8B-B14F-4D97-AF65-F5344CB8AC3E}">
        <p14:creationId xmlns:p14="http://schemas.microsoft.com/office/powerpoint/2010/main" val="3939815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Huisvesting en Hygiëne </a:t>
            </a:r>
            <a:r>
              <a:rPr lang="nl-NL" dirty="0" smtClean="0"/>
              <a:t>				</a:t>
            </a:r>
            <a:r>
              <a:rPr lang="nl-NL" b="1" dirty="0" smtClean="0">
                <a:solidFill>
                  <a:schemeClr val="tx2"/>
                </a:solidFill>
              </a:rPr>
              <a:t>blok 1</a:t>
            </a:r>
            <a:endParaRPr lang="nl-NL" b="1" dirty="0">
              <a:solidFill>
                <a:schemeClr val="tx2"/>
              </a:solidFill>
            </a:endParaRPr>
          </a:p>
        </p:txBody>
      </p:sp>
      <p:pic>
        <p:nvPicPr>
          <p:cNvPr id="4" name="Picture 2" descr="Afbeeldingsresultaat voor huisdieren bij elka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349" y="3500846"/>
            <a:ext cx="5520651" cy="335715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lstStyle/>
          <a:p>
            <a:r>
              <a:rPr lang="nl-NL" dirty="0" smtClean="0"/>
              <a:t>Hele jaar</a:t>
            </a:r>
          </a:p>
          <a:p>
            <a:endParaRPr lang="nl-NL" dirty="0" smtClean="0"/>
          </a:p>
          <a:p>
            <a:r>
              <a:rPr lang="nl-NL" dirty="0" smtClean="0"/>
              <a:t>Dit blok: 2 lesuren per week op de dinsdag</a:t>
            </a:r>
          </a:p>
          <a:p>
            <a:pPr lvl="1"/>
            <a:r>
              <a:rPr lang="nl-NL" dirty="0" smtClean="0"/>
              <a:t>1 lesuur: Huisvesting</a:t>
            </a:r>
          </a:p>
          <a:p>
            <a:pPr lvl="1"/>
            <a:r>
              <a:rPr lang="nl-NL" dirty="0" smtClean="0"/>
              <a:t>1 lesuur: Hygiëne</a:t>
            </a:r>
          </a:p>
          <a:p>
            <a:pPr marL="457200" lvl="1" indent="0">
              <a:buNone/>
            </a:pPr>
            <a:endParaRPr lang="nl-NL" dirty="0" smtClean="0"/>
          </a:p>
          <a:p>
            <a:r>
              <a:rPr lang="nl-NL" dirty="0"/>
              <a:t>Hond en kat</a:t>
            </a:r>
          </a:p>
          <a:p>
            <a:pPr marL="0" indent="0">
              <a:buNone/>
            </a:pPr>
            <a:endParaRPr lang="nl-NL" dirty="0" smtClean="0"/>
          </a:p>
          <a:p>
            <a:endParaRPr lang="nl-NL" dirty="0" smtClean="0"/>
          </a:p>
          <a:p>
            <a:endParaRPr lang="nl-NL" dirty="0" smtClean="0"/>
          </a:p>
          <a:p>
            <a:pPr lvl="1"/>
            <a:endParaRPr lang="nl-NL" dirty="0"/>
          </a:p>
          <a:p>
            <a:pPr marL="457200" lvl="1" indent="0">
              <a:buNone/>
            </a:pPr>
            <a:endParaRPr lang="nl-NL" dirty="0" smtClean="0"/>
          </a:p>
        </p:txBody>
      </p:sp>
    </p:spTree>
    <p:extLst>
      <p:ext uri="{BB962C8B-B14F-4D97-AF65-F5344CB8AC3E}">
        <p14:creationId xmlns:p14="http://schemas.microsoft.com/office/powerpoint/2010/main" val="586443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Volgende week</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Nadenken over de ideale huisvesting voor je </a:t>
            </a:r>
            <a:r>
              <a:rPr lang="nl-NL" dirty="0" smtClean="0"/>
              <a:t>diersoort </a:t>
            </a:r>
            <a:r>
              <a:rPr lang="nl-NL" sz="2000" i="1" dirty="0" smtClean="0"/>
              <a:t>(alleen niveau 4)</a:t>
            </a:r>
            <a:endParaRPr lang="nl-NL" sz="2000" i="1" dirty="0" smtClean="0"/>
          </a:p>
          <a:p>
            <a:r>
              <a:rPr lang="nl-NL" dirty="0" smtClean="0"/>
              <a:t>Leren lesstof les 1</a:t>
            </a:r>
          </a:p>
          <a:p>
            <a:r>
              <a:rPr lang="nl-NL" dirty="0" smtClean="0"/>
              <a:t>Lezen lesstof les 2</a:t>
            </a:r>
          </a:p>
        </p:txBody>
      </p:sp>
      <p:pic>
        <p:nvPicPr>
          <p:cNvPr id="3074" name="Picture 2" descr="Afbeeldingsresultaat voor dierenwelzijns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522" y="2918298"/>
            <a:ext cx="7354110" cy="367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16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gaan we dit blok leren?</a:t>
            </a:r>
            <a:endParaRPr lang="nl-NL" b="1" dirty="0">
              <a:solidFill>
                <a:schemeClr val="tx2"/>
              </a:solidFill>
            </a:endParaRPr>
          </a:p>
        </p:txBody>
      </p:sp>
      <p:sp>
        <p:nvSpPr>
          <p:cNvPr id="3" name="Tijdelijke aanduiding voor inhoud 2"/>
          <p:cNvSpPr>
            <a:spLocks noGrp="1"/>
          </p:cNvSpPr>
          <p:nvPr>
            <p:ph idx="1"/>
          </p:nvPr>
        </p:nvSpPr>
        <p:spPr/>
        <p:txBody>
          <a:bodyPr>
            <a:normAutofit fontScale="85000" lnSpcReduction="20000"/>
          </a:bodyPr>
          <a:lstStyle/>
          <a:p>
            <a:r>
              <a:rPr lang="nl-NL" dirty="0" smtClean="0"/>
              <a:t>Wat is huisvesting?</a:t>
            </a:r>
          </a:p>
          <a:p>
            <a:r>
              <a:rPr lang="nl-NL" dirty="0" smtClean="0"/>
              <a:t>Wat is hygiëne?</a:t>
            </a:r>
          </a:p>
          <a:p>
            <a:r>
              <a:rPr lang="nl-NL" dirty="0" smtClean="0"/>
              <a:t>Wat zijn micro-organismen?</a:t>
            </a:r>
          </a:p>
          <a:p>
            <a:r>
              <a:rPr lang="nl-NL" dirty="0" smtClean="0"/>
              <a:t>Wat is dierenwelzijn? </a:t>
            </a:r>
          </a:p>
          <a:p>
            <a:r>
              <a:rPr lang="nl-NL" dirty="0" smtClean="0"/>
              <a:t>Wat is het </a:t>
            </a:r>
            <a:r>
              <a:rPr lang="nl-NL" dirty="0" err="1" smtClean="0"/>
              <a:t>dierenwelzijnsweb</a:t>
            </a:r>
            <a:r>
              <a:rPr lang="nl-NL" dirty="0" smtClean="0"/>
              <a:t>?</a:t>
            </a:r>
          </a:p>
          <a:p>
            <a:r>
              <a:rPr lang="nl-NL" dirty="0" smtClean="0"/>
              <a:t>Vijf vrijheden</a:t>
            </a:r>
          </a:p>
          <a:p>
            <a:r>
              <a:rPr lang="nl-NL" dirty="0" smtClean="0"/>
              <a:t>Werkvolgordes</a:t>
            </a:r>
          </a:p>
          <a:p>
            <a:r>
              <a:rPr lang="nl-NL" dirty="0" smtClean="0"/>
              <a:t>Reinigen en desinfecteren</a:t>
            </a:r>
          </a:p>
          <a:p>
            <a:r>
              <a:rPr lang="nl-NL" dirty="0" smtClean="0"/>
              <a:t>Huisvesting hond &amp; kat</a:t>
            </a:r>
          </a:p>
          <a:p>
            <a:r>
              <a:rPr lang="nl-NL" dirty="0" smtClean="0"/>
              <a:t>Klimaatomstandigheden</a:t>
            </a:r>
          </a:p>
          <a:p>
            <a:r>
              <a:rPr lang="nl-NL" dirty="0" smtClean="0"/>
              <a:t>Schoonmaakmiddelen</a:t>
            </a:r>
          </a:p>
          <a:p>
            <a:endParaRPr lang="nl-NL" dirty="0"/>
          </a:p>
        </p:txBody>
      </p:sp>
    </p:spTree>
    <p:extLst>
      <p:ext uri="{BB962C8B-B14F-4D97-AF65-F5344CB8AC3E}">
        <p14:creationId xmlns:p14="http://schemas.microsoft.com/office/powerpoint/2010/main" val="743918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heb je hiervoor nodig?</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lnSpcReduction="10000"/>
          </a:bodyPr>
          <a:lstStyle/>
          <a:p>
            <a:r>
              <a:rPr lang="nl-NL" dirty="0" smtClean="0"/>
              <a:t>Kenniskiem boekjes van het ontwikkelcentrum</a:t>
            </a:r>
          </a:p>
          <a:p>
            <a:r>
              <a:rPr lang="nl-NL" dirty="0" smtClean="0">
                <a:hlinkClick r:id="rId2"/>
              </a:rPr>
              <a:t>Wikiwijs: </a:t>
            </a:r>
            <a:r>
              <a:rPr lang="nl-NL" dirty="0" smtClean="0"/>
              <a:t>arrangement nummer: 108594</a:t>
            </a:r>
          </a:p>
          <a:p>
            <a:r>
              <a:rPr lang="nl-NL" dirty="0" smtClean="0"/>
              <a:t>Websites, o.a.:</a:t>
            </a:r>
          </a:p>
          <a:p>
            <a:pPr lvl="1"/>
            <a:r>
              <a:rPr lang="nl-NL" dirty="0" err="1" smtClean="0">
                <a:hlinkClick r:id="rId3"/>
              </a:rPr>
              <a:t>Dierenwelzijnsweb</a:t>
            </a:r>
            <a:endParaRPr lang="nl-NL" dirty="0" smtClean="0"/>
          </a:p>
          <a:p>
            <a:pPr lvl="1"/>
            <a:r>
              <a:rPr lang="nl-NL" dirty="0" smtClean="0">
                <a:hlinkClick r:id="rId4"/>
              </a:rPr>
              <a:t>LICG</a:t>
            </a:r>
            <a:endParaRPr lang="nl-NL" dirty="0" smtClean="0"/>
          </a:p>
          <a:p>
            <a:r>
              <a:rPr lang="nl-NL" dirty="0" smtClean="0"/>
              <a:t>Alles wat in les wordt uitgedeeld of opgegeven.</a:t>
            </a:r>
          </a:p>
          <a:p>
            <a:endParaRPr lang="nl-NL" dirty="0"/>
          </a:p>
          <a:p>
            <a:pPr marL="0" indent="0">
              <a:buNone/>
            </a:pPr>
            <a:r>
              <a:rPr lang="nl-NL" dirty="0" smtClean="0">
                <a:hlinkClick r:id="rId5"/>
              </a:rPr>
              <a:t>https://myspot.ontwikkelcentrum.nl</a:t>
            </a:r>
            <a:endParaRPr lang="nl-NL" dirty="0" smtClean="0"/>
          </a:p>
          <a:p>
            <a:pPr marL="0" indent="0">
              <a:buNone/>
            </a:pPr>
            <a:r>
              <a:rPr lang="nl-NL" dirty="0" smtClean="0"/>
              <a:t> </a:t>
            </a:r>
          </a:p>
          <a:p>
            <a:pPr marL="0" indent="0">
              <a:buNone/>
            </a:pPr>
            <a:r>
              <a:rPr lang="nl-NL" dirty="0" smtClean="0"/>
              <a:t>Activatiecode: CP-PRCD- (vervolg)</a:t>
            </a:r>
          </a:p>
          <a:p>
            <a:pPr marL="0" indent="0">
              <a:buNone/>
            </a:pPr>
            <a:endParaRPr lang="nl-NL" dirty="0"/>
          </a:p>
        </p:txBody>
      </p:sp>
      <p:pic>
        <p:nvPicPr>
          <p:cNvPr id="4" name="Afbeelding 3">
            <a:hlinkClick r:id="rId6"/>
          </p:cNvPr>
          <p:cNvPicPr>
            <a:picLocks noChangeAspect="1"/>
          </p:cNvPicPr>
          <p:nvPr/>
        </p:nvPicPr>
        <p:blipFill>
          <a:blip r:embed="rId7"/>
          <a:stretch>
            <a:fillRect/>
          </a:stretch>
        </p:blipFill>
        <p:spPr>
          <a:xfrm>
            <a:off x="9461686" y="5867400"/>
            <a:ext cx="2305050" cy="619125"/>
          </a:xfrm>
          <a:prstGeom prst="rect">
            <a:avLst/>
          </a:prstGeom>
        </p:spPr>
      </p:pic>
    </p:spTree>
    <p:extLst>
      <p:ext uri="{BB962C8B-B14F-4D97-AF65-F5344CB8AC3E}">
        <p14:creationId xmlns:p14="http://schemas.microsoft.com/office/powerpoint/2010/main" val="188753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Huisvesting</a:t>
            </a:r>
            <a:endParaRPr lang="nl-NL" b="1" dirty="0">
              <a:solidFill>
                <a:schemeClr val="tx2"/>
              </a:solidFill>
            </a:endParaRPr>
          </a:p>
        </p:txBody>
      </p:sp>
      <p:pic>
        <p:nvPicPr>
          <p:cNvPr id="4098" name="Picture 2" descr="Afbeeldingsresultaat voor puppy be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418" y="1518967"/>
            <a:ext cx="7620000" cy="5076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80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Natuurlijke leefomgeving </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smtClean="0"/>
              <a:t>De natuurlijke leefomgeving van een dier past het beste bij zijn natuurlijke behoeftes. Het gedrag en de lichaamsbouw van dieren zijn gedurende de evolutie afgestemd op die natuurlijke leefomgeving. Factoren die van invloed zijn op de leefomgeving van een dier bestaan uit </a:t>
            </a:r>
            <a:r>
              <a:rPr lang="nl-NL" b="1" dirty="0" smtClean="0"/>
              <a:t>biotische en abiotische factoren</a:t>
            </a:r>
            <a:r>
              <a:rPr lang="nl-NL" dirty="0" smtClean="0"/>
              <a:t>. </a:t>
            </a:r>
          </a:p>
          <a:p>
            <a:pPr marL="0" indent="0">
              <a:buNone/>
            </a:pPr>
            <a:endParaRPr lang="nl-NL" dirty="0"/>
          </a:p>
          <a:p>
            <a:pPr marL="0" indent="0" algn="ctr">
              <a:buNone/>
            </a:pPr>
            <a:r>
              <a:rPr lang="nl-NL" i="1" dirty="0" smtClean="0">
                <a:solidFill>
                  <a:schemeClr val="tx2"/>
                </a:solidFill>
              </a:rPr>
              <a:t>Een huisvesting die sterk lijkt op de natuurlijke leefomgeving van een dier is vaak een goede huisvesting. </a:t>
            </a:r>
          </a:p>
          <a:p>
            <a:pPr marL="0" indent="0">
              <a:buNone/>
            </a:pPr>
            <a:endParaRPr lang="nl-NL" dirty="0" smtClean="0"/>
          </a:p>
          <a:p>
            <a:endParaRPr lang="nl-NL" dirty="0"/>
          </a:p>
        </p:txBody>
      </p:sp>
    </p:spTree>
    <p:extLst>
      <p:ext uri="{BB962C8B-B14F-4D97-AF65-F5344CB8AC3E}">
        <p14:creationId xmlns:p14="http://schemas.microsoft.com/office/powerpoint/2010/main" val="2777638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905309" cy="1398361"/>
          </a:xfrm>
        </p:spPr>
        <p:txBody>
          <a:bodyPr/>
          <a:lstStyle/>
          <a:p>
            <a:r>
              <a:rPr lang="nl-NL" b="1" dirty="0" smtClean="0">
                <a:solidFill>
                  <a:schemeClr val="tx2"/>
                </a:solidFill>
              </a:rPr>
              <a:t>Welke factoren zijn van invloed op het dier?</a:t>
            </a:r>
            <a:endParaRPr lang="nl-NL" b="1" dirty="0">
              <a:solidFill>
                <a:schemeClr val="tx2"/>
              </a:solidFill>
            </a:endParaRPr>
          </a:p>
        </p:txBody>
      </p:sp>
      <p:pic>
        <p:nvPicPr>
          <p:cNvPr id="4" name="Picture 4" descr="Afbeeldingsresultaat voor afrikaanse wilde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368" y="1920520"/>
            <a:ext cx="5586069" cy="37204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7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Biotische factoren</a:t>
            </a:r>
            <a:endParaRPr lang="nl-NL" b="1" dirty="0">
              <a:solidFill>
                <a:schemeClr val="tx2"/>
              </a:solidFill>
            </a:endParaRPr>
          </a:p>
        </p:txBody>
      </p:sp>
      <p:pic>
        <p:nvPicPr>
          <p:cNvPr id="2050"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07" y="1646049"/>
            <a:ext cx="3384766" cy="25373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african wild dog vs hy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138" y="965284"/>
            <a:ext cx="4436389" cy="295514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5"/>
          <a:stretch>
            <a:fillRect/>
          </a:stretch>
        </p:blipFill>
        <p:spPr>
          <a:xfrm>
            <a:off x="1510827" y="4736840"/>
            <a:ext cx="3084502" cy="2053397"/>
          </a:xfrm>
          <a:prstGeom prst="rect">
            <a:avLst/>
          </a:prstGeom>
        </p:spPr>
      </p:pic>
      <p:pic>
        <p:nvPicPr>
          <p:cNvPr id="6" name="Afbeelding 5"/>
          <p:cNvPicPr>
            <a:picLocks noChangeAspect="1"/>
          </p:cNvPicPr>
          <p:nvPr/>
        </p:nvPicPr>
        <p:blipFill>
          <a:blip r:embed="rId6"/>
          <a:stretch>
            <a:fillRect/>
          </a:stretch>
        </p:blipFill>
        <p:spPr>
          <a:xfrm>
            <a:off x="7582654" y="4423680"/>
            <a:ext cx="3155409" cy="2366557"/>
          </a:xfrm>
          <a:prstGeom prst="rect">
            <a:avLst/>
          </a:prstGeom>
        </p:spPr>
      </p:pic>
      <p:pic>
        <p:nvPicPr>
          <p:cNvPr id="5" name="Picture 4" descr="Afbeeldingsresultaat voor afrikaanse wilde ho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7353" y="2797474"/>
            <a:ext cx="4717528" cy="3141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47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1328</Words>
  <Application>Microsoft Office PowerPoint</Application>
  <PresentationFormat>Breedbeeld</PresentationFormat>
  <Paragraphs>177</Paragraphs>
  <Slides>30</Slides>
  <Notes>9</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Calibri</vt:lpstr>
      <vt:lpstr>Calibri Light</vt:lpstr>
      <vt:lpstr>Wingdings</vt:lpstr>
      <vt:lpstr>Kantoorthema</vt:lpstr>
      <vt:lpstr>Huisvesting en Hygiëne</vt:lpstr>
      <vt:lpstr>Jullie docent</vt:lpstr>
      <vt:lpstr>Huisvesting en Hygiëne     blok 1</vt:lpstr>
      <vt:lpstr>Wat gaan we dit blok leren?</vt:lpstr>
      <vt:lpstr>Wat heb je hiervoor nodig?</vt:lpstr>
      <vt:lpstr>Huisvesting</vt:lpstr>
      <vt:lpstr>Natuurlijke leefomgeving </vt:lpstr>
      <vt:lpstr>Welke factoren zijn van invloed op het dier?</vt:lpstr>
      <vt:lpstr>Biotische factoren</vt:lpstr>
      <vt:lpstr>Abiotische factoren</vt:lpstr>
      <vt:lpstr>Domesticatie</vt:lpstr>
      <vt:lpstr>Dieren houden</vt:lpstr>
      <vt:lpstr>Houden van dieren en wetgeving</vt:lpstr>
      <vt:lpstr>PowerPoint-presentatie</vt:lpstr>
      <vt:lpstr>Hygiëne</vt:lpstr>
      <vt:lpstr>Wat is hygiëne?</vt:lpstr>
      <vt:lpstr>Geef ziekteverwekkers geen kans!</vt:lpstr>
      <vt:lpstr>Opdrachten maken</vt:lpstr>
      <vt:lpstr>Welke ziekteverwekkers zijn er?</vt:lpstr>
      <vt:lpstr>Bacteriën</vt:lpstr>
      <vt:lpstr>Schimmels</vt:lpstr>
      <vt:lpstr>Virussen</vt:lpstr>
      <vt:lpstr>Prionen</vt:lpstr>
      <vt:lpstr>Protozoën</vt:lpstr>
      <vt:lpstr>Endoparasieten</vt:lpstr>
      <vt:lpstr>Ectoparasieten</vt:lpstr>
      <vt:lpstr>Huisvesting opdracht  Alleen niveau 4</vt:lpstr>
      <vt:lpstr>Keuze diersoort      Alleen niveau 4       </vt:lpstr>
      <vt:lpstr>Wat hebben we deze les geleerd?</vt:lpstr>
      <vt:lpstr>Volgende week</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Hygiëne</dc:title>
  <dc:creator>Yorike van der Weijden</dc:creator>
  <cp:lastModifiedBy>Yorike van der Weijden</cp:lastModifiedBy>
  <cp:revision>39</cp:revision>
  <dcterms:created xsi:type="dcterms:W3CDTF">2017-09-06T12:45:15Z</dcterms:created>
  <dcterms:modified xsi:type="dcterms:W3CDTF">2017-09-12T13:42:31Z</dcterms:modified>
</cp:coreProperties>
</file>